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png" ContentType="image/png"/>
  <Default Extension="tiff" ContentType="image/tiff"/>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94711" autoAdjust="0"/>
  </p:normalViewPr>
  <p:slideViewPr>
    <p:cSldViewPr snapToGrid="0" snapToObjects="1">
      <p:cViewPr varScale="1">
        <p:scale>
          <a:sx n="84" d="100"/>
          <a:sy n="84" d="100"/>
        </p:scale>
        <p:origin x="1278"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20" Type="http://schemas.openxmlformats.org/officeDocument/2006/relationships/viewProps" Target="viewProps.xml" /><Relationship Id="rId19" Type="http://schemas.openxmlformats.org/officeDocument/2006/relationships/presProps" Target="presProps.xml" /><Relationship Id="rId1" Type="http://schemas.openxmlformats.org/officeDocument/2006/relationships/slideMaster" Target="slideMasters/slideMaster1.xml" /><Relationship Id="rId22" Type="http://schemas.openxmlformats.org/officeDocument/2006/relationships/tableStyles" Target="tableStyles.xml" /><Relationship Id="rId21" Type="http://schemas.openxmlformats.org/officeDocument/2006/relationships/theme" Target="theme/theme1.xml" /></Relationships>
</file>

<file path=ppt/media/image1.jpg>
</file>

<file path=ppt/media/image2.png>
</file>

<file path=ppt/media/image3.png>
</file>

<file path=ppt/media/image4.jpg>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4/5/2019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41EB5C9-1307-BA42-ABA2-0BC069CD8E7F}" type="datetimeFigureOut">
              <a:rPr lang="en-US" smtClean="0"/>
              <a:t>4/5/2019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EB5C9-1307-BA42-ABA2-0BC069CD8E7F}" type="datetimeFigureOut">
              <a:rPr lang="en-US" smtClean="0"/>
              <a:t>4/5/2019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EB5C9-1307-BA42-ABA2-0BC069CD8E7F}" type="datetimeFigureOut">
              <a:rPr lang="en-US" smtClean="0"/>
              <a:t>4/5/2019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4/5/2019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4/5/2019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4/5/2019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jpg"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jpg" /></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tiff" /></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lvl="0" marL="0" indent="0">
              <a:buNone/>
            </a:pPr>
            <a:r>
              <a:rPr i="1"/>
              <a:t>Orchid</a:t>
            </a:r>
            <a:r>
              <a:rPr i="1"/>
              <a:t> </a:t>
            </a:r>
            <a:r>
              <a:rPr i="1"/>
              <a:t>fleck</a:t>
            </a:r>
            <a:r>
              <a:rPr i="1"/>
              <a:t> </a:t>
            </a:r>
            <a:r>
              <a:rPr i="1"/>
              <a:t>dichorhavirus</a:t>
            </a:r>
            <a:r>
              <a:rPr/>
              <a:t>:</a:t>
            </a:r>
            <a:r>
              <a:rPr/>
              <a:t> </a:t>
            </a:r>
            <a:r>
              <a:rPr/>
              <a:t>a</a:t>
            </a:r>
            <a:r>
              <a:rPr/>
              <a:t> </a:t>
            </a:r>
            <a:r>
              <a:rPr/>
              <a:t>new</a:t>
            </a:r>
            <a:r>
              <a:rPr/>
              <a:t> </a:t>
            </a:r>
            <a:r>
              <a:rPr i="1"/>
              <a:t>Brevipalpus</a:t>
            </a:r>
            <a:r>
              <a:rPr/>
              <a:t> </a:t>
            </a:r>
            <a:r>
              <a:rPr/>
              <a:t>transmitted</a:t>
            </a:r>
            <a:r>
              <a:rPr/>
              <a:t> </a:t>
            </a:r>
            <a:r>
              <a:rPr/>
              <a:t>virus</a:t>
            </a:r>
            <a:r>
              <a:rPr/>
              <a:t> </a:t>
            </a:r>
            <a:r>
              <a:rPr/>
              <a:t>fresh</a:t>
            </a:r>
            <a:r>
              <a:rPr/>
              <a:t> </a:t>
            </a:r>
            <a:r>
              <a:rPr/>
              <a:t>from</a:t>
            </a:r>
            <a:r>
              <a:rPr/>
              <a:t> </a:t>
            </a:r>
            <a:r>
              <a:rPr/>
              <a:t>Florida</a:t>
            </a:r>
          </a:p>
        </p:txBody>
      </p:sp>
      <p:sp>
        <p:nvSpPr>
          <p:cNvPr id="3" name="Subtitle 2"/>
          <p:cNvSpPr>
            <a:spLocks noGrp="1"/>
          </p:cNvSpPr>
          <p:nvPr>
            <p:ph type="subTitle" idx="1"/>
          </p:nvPr>
        </p:nvSpPr>
        <p:spPr>
          <a:xfrm>
            <a:off x="1371600" y="3886200"/>
            <a:ext cx="6400800" cy="1752600"/>
          </a:xfrm>
        </p:spPr>
        <p:txBody>
          <a:bodyPr/>
          <a:lstStyle/>
          <a:p>
            <a:pPr lvl="0" marL="0" indent="0">
              <a:buNone/>
            </a:pPr>
            <a:r>
              <a:rPr/>
              <a:t>A.</a:t>
            </a:r>
            <a:r>
              <a:rPr/>
              <a:t> </a:t>
            </a:r>
            <a:r>
              <a:rPr b="1"/>
              <a:t>Fife</a:t>
            </a:r>
            <a:r>
              <a:rPr baseline="30000"/>
              <a:t>1</a:t>
            </a:r>
            <a:r>
              <a:rPr/>
              <a:t>,</a:t>
            </a:r>
            <a:r>
              <a:rPr/>
              <a:t> </a:t>
            </a:r>
            <a:r>
              <a:rPr/>
              <a:t>D.</a:t>
            </a:r>
            <a:r>
              <a:rPr/>
              <a:t> </a:t>
            </a:r>
            <a:r>
              <a:rPr b="1"/>
              <a:t>Carrillo</a:t>
            </a:r>
            <a:r>
              <a:rPr baseline="30000"/>
              <a:t>2</a:t>
            </a:r>
            <a:r>
              <a:rPr/>
              <a:t>,</a:t>
            </a:r>
            <a:r>
              <a:rPr/>
              <a:t> </a:t>
            </a:r>
            <a:r>
              <a:rPr/>
              <a:t>G.</a:t>
            </a:r>
            <a:r>
              <a:rPr/>
              <a:t> </a:t>
            </a:r>
            <a:r>
              <a:rPr b="1"/>
              <a:t>Knox</a:t>
            </a:r>
            <a:r>
              <a:rPr baseline="30000"/>
              <a:t>3</a:t>
            </a:r>
            <a:r>
              <a:rPr/>
              <a:t>,</a:t>
            </a:r>
            <a:r>
              <a:rPr/>
              <a:t> </a:t>
            </a:r>
            <a:r>
              <a:rPr/>
              <a:t>F.</a:t>
            </a:r>
            <a:r>
              <a:rPr/>
              <a:t> </a:t>
            </a:r>
            <a:r>
              <a:rPr b="1"/>
              <a:t>Iriarte</a:t>
            </a:r>
            <a:r>
              <a:rPr baseline="30000"/>
              <a:t>4</a:t>
            </a:r>
            <a:r>
              <a:rPr/>
              <a:t>,</a:t>
            </a:r>
            <a:r>
              <a:rPr/>
              <a:t> </a:t>
            </a:r>
            <a:r>
              <a:rPr/>
              <a:t>K.</a:t>
            </a:r>
            <a:r>
              <a:rPr/>
              <a:t> </a:t>
            </a:r>
            <a:r>
              <a:rPr b="1"/>
              <a:t>Dey</a:t>
            </a:r>
            <a:r>
              <a:rPr baseline="30000"/>
              <a:t>5</a:t>
            </a:r>
            <a:r>
              <a:rPr/>
              <a:t>,</a:t>
            </a:r>
            <a:r>
              <a:rPr/>
              <a:t> </a:t>
            </a:r>
            <a:r>
              <a:rPr/>
              <a:t>A.</a:t>
            </a:r>
            <a:r>
              <a:rPr/>
              <a:t> </a:t>
            </a:r>
            <a:r>
              <a:rPr b="1"/>
              <a:t>Roy</a:t>
            </a:r>
            <a:r>
              <a:rPr baseline="30000"/>
              <a:t>6</a:t>
            </a:r>
            <a:r>
              <a:rPr/>
              <a:t>,</a:t>
            </a:r>
            <a:r>
              <a:rPr/>
              <a:t> </a:t>
            </a:r>
            <a:r>
              <a:rPr/>
              <a:t>R.</a:t>
            </a:r>
            <a:r>
              <a:rPr/>
              <a:t> </a:t>
            </a:r>
            <a:r>
              <a:rPr b="1"/>
              <a:t>Ochoa</a:t>
            </a:r>
            <a:r>
              <a:rPr baseline="30000"/>
              <a:t>7</a:t>
            </a:r>
            <a:r>
              <a:rPr/>
              <a:t>,</a:t>
            </a:r>
            <a:r>
              <a:rPr/>
              <a:t> </a:t>
            </a:r>
            <a:r>
              <a:rPr/>
              <a:t>G.</a:t>
            </a:r>
            <a:r>
              <a:rPr/>
              <a:t> </a:t>
            </a:r>
            <a:r>
              <a:rPr b="1"/>
              <a:t>Bauchan</a:t>
            </a:r>
            <a:r>
              <a:rPr baseline="30000"/>
              <a:t>8</a:t>
            </a:r>
            <a:r>
              <a:rPr/>
              <a:t>,</a:t>
            </a:r>
            <a:r>
              <a:rPr/>
              <a:t> </a:t>
            </a:r>
            <a:r>
              <a:rPr/>
              <a:t>M.</a:t>
            </a:r>
            <a:r>
              <a:rPr/>
              <a:t> </a:t>
            </a:r>
            <a:r>
              <a:rPr b="1"/>
              <a:t>Paret</a:t>
            </a:r>
            <a:r>
              <a:rPr baseline="30000"/>
              <a:t>4,9</a:t>
            </a:r>
            <a:r>
              <a:rPr/>
              <a:t>,</a:t>
            </a:r>
            <a:r>
              <a:rPr/>
              <a:t> </a:t>
            </a:r>
            <a:r>
              <a:rPr/>
              <a:t>X.</a:t>
            </a:r>
            <a:r>
              <a:rPr/>
              <a:t> </a:t>
            </a:r>
            <a:r>
              <a:rPr b="1"/>
              <a:t>Martini</a:t>
            </a:r>
            <a:r>
              <a:rPr baseline="30000"/>
              <a:t>1</a:t>
            </a:r>
            <a:r>
              <a:rPr/>
              <a:t>*</a:t>
            </a:r>
            <a:br/>
            <a:br/>
            <a:r>
              <a:rPr baseline="30000"/>
              <a:t>1</a:t>
            </a:r>
            <a:r>
              <a:rPr/>
              <a:t> </a:t>
            </a:r>
            <a:r>
              <a:rPr/>
              <a:t>University</a:t>
            </a:r>
            <a:r>
              <a:rPr/>
              <a:t> </a:t>
            </a:r>
            <a:r>
              <a:rPr/>
              <a:t>of</a:t>
            </a:r>
            <a:r>
              <a:rPr/>
              <a:t> </a:t>
            </a:r>
            <a:r>
              <a:rPr/>
              <a:t>Florida,</a:t>
            </a:r>
            <a:r>
              <a:rPr/>
              <a:t> </a:t>
            </a:r>
            <a:r>
              <a:rPr/>
              <a:t>Department</a:t>
            </a:r>
            <a:r>
              <a:rPr/>
              <a:t> </a:t>
            </a:r>
            <a:r>
              <a:rPr/>
              <a:t>of</a:t>
            </a:r>
            <a:r>
              <a:rPr/>
              <a:t> </a:t>
            </a:r>
            <a:r>
              <a:rPr/>
              <a:t>Entomology</a:t>
            </a:r>
            <a:r>
              <a:rPr/>
              <a:t> </a:t>
            </a:r>
            <a:r>
              <a:rPr/>
              <a:t>and</a:t>
            </a:r>
            <a:r>
              <a:rPr/>
              <a:t> </a:t>
            </a:r>
            <a:r>
              <a:rPr/>
              <a:t>Nematology,</a:t>
            </a:r>
            <a:r>
              <a:rPr/>
              <a:t> </a:t>
            </a:r>
            <a:r>
              <a:rPr/>
              <a:t>North</a:t>
            </a:r>
            <a:r>
              <a:rPr/>
              <a:t> </a:t>
            </a:r>
            <a:r>
              <a:rPr/>
              <a:t>Florida</a:t>
            </a:r>
            <a:r>
              <a:rPr/>
              <a:t> </a:t>
            </a:r>
            <a:r>
              <a:rPr/>
              <a:t>Research</a:t>
            </a:r>
            <a:r>
              <a:rPr/>
              <a:t> </a:t>
            </a:r>
            <a:r>
              <a:rPr/>
              <a:t>and</a:t>
            </a:r>
            <a:r>
              <a:rPr/>
              <a:t> </a:t>
            </a:r>
            <a:r>
              <a:rPr/>
              <a:t>Education</a:t>
            </a:r>
            <a:r>
              <a:rPr/>
              <a:t> </a:t>
            </a:r>
            <a:r>
              <a:rPr/>
              <a:t>Center,</a:t>
            </a:r>
            <a:r>
              <a:rPr/>
              <a:t> </a:t>
            </a:r>
            <a:r>
              <a:rPr/>
              <a:t>Quincy</a:t>
            </a:r>
            <a:r>
              <a:rPr/>
              <a:t> </a:t>
            </a:r>
            <a:r>
              <a:rPr/>
              <a:t>FL</a:t>
            </a:r>
            <a:r>
              <a:rPr/>
              <a:t> </a:t>
            </a:r>
            <a:r>
              <a:rPr/>
              <a:t>32351</a:t>
            </a:r>
            <a:r>
              <a:rPr/>
              <a:t> </a:t>
            </a:r>
            <a:r>
              <a:rPr baseline="30000"/>
              <a:t>2</a:t>
            </a:r>
            <a:r>
              <a:rPr/>
              <a:t> </a:t>
            </a:r>
            <a:r>
              <a:rPr/>
              <a:t>University</a:t>
            </a:r>
            <a:r>
              <a:rPr/>
              <a:t> </a:t>
            </a:r>
            <a:r>
              <a:rPr/>
              <a:t>of</a:t>
            </a:r>
            <a:r>
              <a:rPr/>
              <a:t> </a:t>
            </a:r>
            <a:r>
              <a:rPr/>
              <a:t>Florida,</a:t>
            </a:r>
            <a:r>
              <a:rPr/>
              <a:t> </a:t>
            </a:r>
            <a:r>
              <a:rPr/>
              <a:t>Department</a:t>
            </a:r>
            <a:r>
              <a:rPr/>
              <a:t> </a:t>
            </a:r>
            <a:r>
              <a:rPr/>
              <a:t>of</a:t>
            </a:r>
            <a:r>
              <a:rPr/>
              <a:t> </a:t>
            </a:r>
            <a:r>
              <a:rPr/>
              <a:t>Entomology</a:t>
            </a:r>
            <a:r>
              <a:rPr/>
              <a:t> </a:t>
            </a:r>
            <a:r>
              <a:rPr/>
              <a:t>and</a:t>
            </a:r>
            <a:r>
              <a:rPr/>
              <a:t> </a:t>
            </a:r>
            <a:r>
              <a:rPr/>
              <a:t>Nematology,</a:t>
            </a:r>
            <a:r>
              <a:rPr/>
              <a:t> </a:t>
            </a:r>
            <a:r>
              <a:rPr/>
              <a:t>Tropical</a:t>
            </a:r>
            <a:r>
              <a:rPr/>
              <a:t> </a:t>
            </a:r>
            <a:r>
              <a:rPr/>
              <a:t>Research</a:t>
            </a:r>
            <a:r>
              <a:rPr/>
              <a:t> </a:t>
            </a:r>
            <a:r>
              <a:rPr/>
              <a:t>and</a:t>
            </a:r>
            <a:r>
              <a:rPr/>
              <a:t> </a:t>
            </a:r>
            <a:r>
              <a:rPr/>
              <a:t>Education</a:t>
            </a:r>
            <a:r>
              <a:rPr/>
              <a:t> </a:t>
            </a:r>
            <a:r>
              <a:rPr/>
              <a:t>Center,</a:t>
            </a:r>
            <a:r>
              <a:rPr/>
              <a:t> </a:t>
            </a:r>
            <a:r>
              <a:rPr/>
              <a:t>Homestead</a:t>
            </a:r>
            <a:r>
              <a:rPr/>
              <a:t> </a:t>
            </a:r>
            <a:r>
              <a:rPr/>
              <a:t>FL</a:t>
            </a:r>
            <a:r>
              <a:rPr/>
              <a:t> </a:t>
            </a:r>
            <a:r>
              <a:rPr/>
              <a:t>33031</a:t>
            </a:r>
            <a:r>
              <a:rPr/>
              <a:t> </a:t>
            </a:r>
            <a:r>
              <a:rPr baseline="30000"/>
              <a:t>3</a:t>
            </a:r>
            <a:r>
              <a:rPr/>
              <a:t> </a:t>
            </a:r>
            <a:r>
              <a:rPr/>
              <a:t>University</a:t>
            </a:r>
            <a:r>
              <a:rPr/>
              <a:t> </a:t>
            </a:r>
            <a:r>
              <a:rPr/>
              <a:t>of</a:t>
            </a:r>
            <a:r>
              <a:rPr/>
              <a:t> </a:t>
            </a:r>
            <a:r>
              <a:rPr/>
              <a:t>Florida,</a:t>
            </a:r>
            <a:r>
              <a:rPr/>
              <a:t> </a:t>
            </a:r>
            <a:r>
              <a:rPr/>
              <a:t>Department</a:t>
            </a:r>
            <a:r>
              <a:rPr/>
              <a:t> </a:t>
            </a:r>
            <a:r>
              <a:rPr/>
              <a:t>of</a:t>
            </a:r>
            <a:r>
              <a:rPr/>
              <a:t> </a:t>
            </a:r>
            <a:r>
              <a:rPr/>
              <a:t>Environmental</a:t>
            </a:r>
            <a:r>
              <a:rPr/>
              <a:t> </a:t>
            </a:r>
            <a:r>
              <a:rPr/>
              <a:t>Horticulture,</a:t>
            </a:r>
            <a:r>
              <a:rPr/>
              <a:t> </a:t>
            </a:r>
            <a:r>
              <a:rPr/>
              <a:t>North</a:t>
            </a:r>
            <a:r>
              <a:rPr/>
              <a:t> </a:t>
            </a:r>
            <a:r>
              <a:rPr/>
              <a:t>Florida</a:t>
            </a:r>
            <a:r>
              <a:rPr/>
              <a:t> </a:t>
            </a:r>
            <a:r>
              <a:rPr/>
              <a:t>Research</a:t>
            </a:r>
            <a:r>
              <a:rPr/>
              <a:t> </a:t>
            </a:r>
            <a:r>
              <a:rPr/>
              <a:t>and</a:t>
            </a:r>
            <a:r>
              <a:rPr/>
              <a:t> </a:t>
            </a:r>
            <a:r>
              <a:rPr/>
              <a:t>Education</a:t>
            </a:r>
            <a:r>
              <a:rPr/>
              <a:t> </a:t>
            </a:r>
            <a:r>
              <a:rPr/>
              <a:t>Center,</a:t>
            </a:r>
            <a:r>
              <a:rPr/>
              <a:t> </a:t>
            </a:r>
            <a:r>
              <a:rPr/>
              <a:t>Quincy</a:t>
            </a:r>
            <a:r>
              <a:rPr/>
              <a:t> </a:t>
            </a:r>
            <a:r>
              <a:rPr/>
              <a:t>FL</a:t>
            </a:r>
            <a:r>
              <a:rPr/>
              <a:t> </a:t>
            </a:r>
            <a:r>
              <a:rPr/>
              <a:t>32351</a:t>
            </a:r>
            <a:r>
              <a:rPr/>
              <a:t> </a:t>
            </a:r>
            <a:r>
              <a:rPr baseline="30000"/>
              <a:t>4</a:t>
            </a:r>
            <a:r>
              <a:rPr/>
              <a:t> </a:t>
            </a:r>
            <a:r>
              <a:rPr/>
              <a:t>University</a:t>
            </a:r>
            <a:r>
              <a:rPr/>
              <a:t> </a:t>
            </a:r>
            <a:r>
              <a:rPr/>
              <a:t>of</a:t>
            </a:r>
            <a:r>
              <a:rPr/>
              <a:t> </a:t>
            </a:r>
            <a:r>
              <a:rPr/>
              <a:t>Florida,</a:t>
            </a:r>
            <a:r>
              <a:rPr/>
              <a:t> </a:t>
            </a:r>
            <a:r>
              <a:rPr/>
              <a:t>Department</a:t>
            </a:r>
            <a:r>
              <a:rPr/>
              <a:t> </a:t>
            </a:r>
            <a:r>
              <a:rPr/>
              <a:t>of</a:t>
            </a:r>
            <a:r>
              <a:rPr/>
              <a:t> </a:t>
            </a:r>
            <a:r>
              <a:rPr/>
              <a:t>Plant</a:t>
            </a:r>
            <a:r>
              <a:rPr/>
              <a:t> </a:t>
            </a:r>
            <a:r>
              <a:rPr/>
              <a:t>Pathology,</a:t>
            </a:r>
            <a:r>
              <a:rPr/>
              <a:t> </a:t>
            </a:r>
            <a:r>
              <a:rPr/>
              <a:t>North</a:t>
            </a:r>
            <a:r>
              <a:rPr/>
              <a:t> </a:t>
            </a:r>
            <a:r>
              <a:rPr/>
              <a:t>Florida</a:t>
            </a:r>
            <a:r>
              <a:rPr/>
              <a:t> </a:t>
            </a:r>
            <a:r>
              <a:rPr/>
              <a:t>Research</a:t>
            </a:r>
            <a:r>
              <a:rPr/>
              <a:t> </a:t>
            </a:r>
            <a:r>
              <a:rPr/>
              <a:t>and</a:t>
            </a:r>
            <a:r>
              <a:rPr/>
              <a:t> </a:t>
            </a:r>
            <a:r>
              <a:rPr/>
              <a:t>Education</a:t>
            </a:r>
            <a:r>
              <a:rPr/>
              <a:t> </a:t>
            </a:r>
            <a:r>
              <a:rPr/>
              <a:t>Center,</a:t>
            </a:r>
            <a:r>
              <a:rPr/>
              <a:t> </a:t>
            </a:r>
            <a:r>
              <a:rPr/>
              <a:t>Quincy</a:t>
            </a:r>
            <a:r>
              <a:rPr/>
              <a:t> </a:t>
            </a:r>
            <a:r>
              <a:rPr/>
              <a:t>FL</a:t>
            </a:r>
            <a:r>
              <a:rPr/>
              <a:t> </a:t>
            </a:r>
            <a:r>
              <a:rPr/>
              <a:t>32351</a:t>
            </a:r>
            <a:r>
              <a:rPr/>
              <a:t> </a:t>
            </a:r>
            <a:r>
              <a:rPr baseline="30000"/>
              <a:t>5</a:t>
            </a:r>
            <a:r>
              <a:rPr/>
              <a:t> </a:t>
            </a:r>
            <a:r>
              <a:rPr/>
              <a:t>The</a:t>
            </a:r>
            <a:r>
              <a:rPr/>
              <a:t> </a:t>
            </a:r>
            <a:r>
              <a:rPr/>
              <a:t>Florida</a:t>
            </a:r>
            <a:r>
              <a:rPr/>
              <a:t> </a:t>
            </a:r>
            <a:r>
              <a:rPr/>
              <a:t>Department</a:t>
            </a:r>
            <a:r>
              <a:rPr/>
              <a:t> </a:t>
            </a:r>
            <a:r>
              <a:rPr/>
              <a:t>of</a:t>
            </a:r>
            <a:r>
              <a:rPr/>
              <a:t> </a:t>
            </a:r>
            <a:r>
              <a:rPr/>
              <a:t>Agriculture</a:t>
            </a:r>
            <a:r>
              <a:rPr/>
              <a:t> </a:t>
            </a:r>
            <a:r>
              <a:rPr/>
              <a:t>and</a:t>
            </a:r>
            <a:r>
              <a:rPr/>
              <a:t> </a:t>
            </a:r>
            <a:r>
              <a:rPr/>
              <a:t>Consumer</a:t>
            </a:r>
            <a:r>
              <a:rPr/>
              <a:t> </a:t>
            </a:r>
            <a:r>
              <a:rPr/>
              <a:t>Services,</a:t>
            </a:r>
            <a:r>
              <a:rPr/>
              <a:t> </a:t>
            </a:r>
            <a:r>
              <a:rPr/>
              <a:t>Division</a:t>
            </a:r>
            <a:r>
              <a:rPr/>
              <a:t> </a:t>
            </a:r>
            <a:r>
              <a:rPr/>
              <a:t>of</a:t>
            </a:r>
            <a:r>
              <a:rPr/>
              <a:t> </a:t>
            </a:r>
            <a:r>
              <a:rPr/>
              <a:t>Plant</a:t>
            </a:r>
            <a:r>
              <a:rPr/>
              <a:t> </a:t>
            </a:r>
            <a:r>
              <a:rPr/>
              <a:t>Industry,</a:t>
            </a:r>
            <a:r>
              <a:rPr/>
              <a:t> </a:t>
            </a:r>
            <a:r>
              <a:rPr/>
              <a:t>Section</a:t>
            </a:r>
            <a:r>
              <a:rPr/>
              <a:t> </a:t>
            </a:r>
            <a:r>
              <a:rPr/>
              <a:t>of</a:t>
            </a:r>
            <a:r>
              <a:rPr/>
              <a:t> </a:t>
            </a:r>
            <a:r>
              <a:rPr/>
              <a:t>Plant</a:t>
            </a:r>
            <a:r>
              <a:rPr/>
              <a:t> </a:t>
            </a:r>
            <a:r>
              <a:rPr/>
              <a:t>Pathology,</a:t>
            </a:r>
            <a:r>
              <a:rPr/>
              <a:t> </a:t>
            </a:r>
            <a:r>
              <a:rPr/>
              <a:t>Doyle</a:t>
            </a:r>
            <a:r>
              <a:rPr/>
              <a:t> </a:t>
            </a:r>
            <a:r>
              <a:rPr/>
              <a:t>Conner</a:t>
            </a:r>
            <a:r>
              <a:rPr/>
              <a:t> </a:t>
            </a:r>
            <a:r>
              <a:rPr/>
              <a:t>Building,</a:t>
            </a:r>
            <a:r>
              <a:rPr/>
              <a:t> </a:t>
            </a:r>
            <a:r>
              <a:rPr/>
              <a:t>1911</a:t>
            </a:r>
            <a:r>
              <a:rPr/>
              <a:t> </a:t>
            </a:r>
            <a:r>
              <a:rPr/>
              <a:t>SW</a:t>
            </a:r>
            <a:r>
              <a:rPr/>
              <a:t> </a:t>
            </a:r>
            <a:r>
              <a:rPr/>
              <a:t>34th</a:t>
            </a:r>
            <a:r>
              <a:rPr/>
              <a:t> </a:t>
            </a:r>
            <a:r>
              <a:rPr/>
              <a:t>street,</a:t>
            </a:r>
            <a:r>
              <a:rPr/>
              <a:t> </a:t>
            </a:r>
            <a:r>
              <a:rPr/>
              <a:t>Gainesville,</a:t>
            </a:r>
            <a:r>
              <a:rPr/>
              <a:t> </a:t>
            </a:r>
            <a:r>
              <a:rPr/>
              <a:t>FL</a:t>
            </a:r>
            <a:r>
              <a:rPr/>
              <a:t> </a:t>
            </a:r>
            <a:r>
              <a:rPr/>
              <a:t>32608</a:t>
            </a:r>
            <a:r>
              <a:rPr/>
              <a:t> </a:t>
            </a:r>
            <a:r>
              <a:rPr baseline="30000"/>
              <a:t>6</a:t>
            </a:r>
            <a:r>
              <a:rPr/>
              <a:t> </a:t>
            </a:r>
            <a:r>
              <a:rPr/>
              <a:t>United</a:t>
            </a:r>
            <a:r>
              <a:rPr/>
              <a:t> </a:t>
            </a:r>
            <a:r>
              <a:rPr/>
              <a:t>States</a:t>
            </a:r>
            <a:r>
              <a:rPr/>
              <a:t> </a:t>
            </a:r>
            <a:r>
              <a:rPr/>
              <a:t>Department</a:t>
            </a:r>
            <a:r>
              <a:rPr/>
              <a:t> </a:t>
            </a:r>
            <a:r>
              <a:rPr/>
              <a:t>of</a:t>
            </a:r>
            <a:r>
              <a:rPr/>
              <a:t> </a:t>
            </a:r>
            <a:r>
              <a:rPr/>
              <a:t>Agriculture</a:t>
            </a:r>
            <a:r>
              <a:rPr/>
              <a:t> </a:t>
            </a:r>
            <a:r>
              <a:rPr/>
              <a:t>–</a:t>
            </a:r>
            <a:r>
              <a:rPr/>
              <a:t> </a:t>
            </a:r>
            <a:r>
              <a:rPr/>
              <a:t>Agriculture</a:t>
            </a:r>
            <a:r>
              <a:rPr/>
              <a:t> </a:t>
            </a:r>
            <a:r>
              <a:rPr/>
              <a:t>Research</a:t>
            </a:r>
            <a:r>
              <a:rPr/>
              <a:t> </a:t>
            </a:r>
            <a:r>
              <a:rPr/>
              <a:t>Service,</a:t>
            </a:r>
            <a:r>
              <a:rPr/>
              <a:t> </a:t>
            </a:r>
            <a:r>
              <a:rPr/>
              <a:t>Molecular</a:t>
            </a:r>
            <a:r>
              <a:rPr/>
              <a:t> </a:t>
            </a:r>
            <a:r>
              <a:rPr/>
              <a:t>Plant</a:t>
            </a:r>
            <a:r>
              <a:rPr/>
              <a:t> </a:t>
            </a:r>
            <a:r>
              <a:rPr/>
              <a:t>Pathology</a:t>
            </a:r>
            <a:r>
              <a:rPr/>
              <a:t> </a:t>
            </a:r>
            <a:r>
              <a:rPr/>
              <a:t>Laboratory,</a:t>
            </a:r>
            <a:r>
              <a:rPr/>
              <a:t> </a:t>
            </a:r>
            <a:r>
              <a:rPr/>
              <a:t>10300</a:t>
            </a:r>
            <a:r>
              <a:rPr/>
              <a:t> </a:t>
            </a:r>
            <a:r>
              <a:rPr/>
              <a:t>Baltimore</a:t>
            </a:r>
            <a:r>
              <a:rPr/>
              <a:t> </a:t>
            </a:r>
            <a:r>
              <a:rPr/>
              <a:t>Ave,</a:t>
            </a:r>
            <a:r>
              <a:rPr/>
              <a:t> </a:t>
            </a:r>
            <a:r>
              <a:rPr/>
              <a:t>Bldg.</a:t>
            </a:r>
            <a:r>
              <a:rPr/>
              <a:t> </a:t>
            </a:r>
            <a:r>
              <a:rPr/>
              <a:t>4</a:t>
            </a:r>
            <a:r>
              <a:rPr/>
              <a:t> </a:t>
            </a:r>
            <a:r>
              <a:rPr/>
              <a:t>BARC-West,</a:t>
            </a:r>
            <a:r>
              <a:rPr/>
              <a:t> </a:t>
            </a:r>
            <a:r>
              <a:rPr/>
              <a:t>Beltsville,</a:t>
            </a:r>
            <a:r>
              <a:rPr/>
              <a:t> </a:t>
            </a:r>
            <a:r>
              <a:rPr/>
              <a:t>MD</a:t>
            </a:r>
            <a:r>
              <a:rPr/>
              <a:t> </a:t>
            </a:r>
            <a:r>
              <a:rPr/>
              <a:t>20705</a:t>
            </a:r>
            <a:r>
              <a:rPr/>
              <a:t> </a:t>
            </a:r>
            <a:r>
              <a:rPr baseline="30000"/>
              <a:t>7</a:t>
            </a:r>
            <a:r>
              <a:rPr/>
              <a:t> </a:t>
            </a:r>
            <a:r>
              <a:rPr/>
              <a:t>United</a:t>
            </a:r>
            <a:r>
              <a:rPr/>
              <a:t> </a:t>
            </a:r>
            <a:r>
              <a:rPr/>
              <a:t>States</a:t>
            </a:r>
            <a:r>
              <a:rPr/>
              <a:t> </a:t>
            </a:r>
            <a:r>
              <a:rPr/>
              <a:t>Department</a:t>
            </a:r>
            <a:r>
              <a:rPr/>
              <a:t> </a:t>
            </a:r>
            <a:r>
              <a:rPr/>
              <a:t>of</a:t>
            </a:r>
            <a:r>
              <a:rPr/>
              <a:t> </a:t>
            </a:r>
            <a:r>
              <a:rPr/>
              <a:t>Agriculture</a:t>
            </a:r>
            <a:r>
              <a:rPr/>
              <a:t> </a:t>
            </a:r>
            <a:r>
              <a:rPr/>
              <a:t>-</a:t>
            </a:r>
            <a:r>
              <a:rPr/>
              <a:t> </a:t>
            </a:r>
            <a:r>
              <a:rPr/>
              <a:t>Agriculture</a:t>
            </a:r>
            <a:r>
              <a:rPr/>
              <a:t> </a:t>
            </a:r>
            <a:r>
              <a:rPr/>
              <a:t>Research</a:t>
            </a:r>
            <a:r>
              <a:rPr/>
              <a:t> </a:t>
            </a:r>
            <a:r>
              <a:rPr/>
              <a:t>Service,</a:t>
            </a:r>
            <a:r>
              <a:rPr/>
              <a:t> </a:t>
            </a:r>
            <a:r>
              <a:rPr/>
              <a:t>Systematic</a:t>
            </a:r>
            <a:r>
              <a:rPr/>
              <a:t> </a:t>
            </a:r>
            <a:r>
              <a:rPr/>
              <a:t>Entomology</a:t>
            </a:r>
            <a:r>
              <a:rPr/>
              <a:t> </a:t>
            </a:r>
            <a:r>
              <a:rPr/>
              <a:t>Laboratory</a:t>
            </a:r>
            <a:r>
              <a:rPr/>
              <a:t> </a:t>
            </a:r>
            <a:r>
              <a:rPr/>
              <a:t>10300</a:t>
            </a:r>
            <a:r>
              <a:rPr/>
              <a:t> </a:t>
            </a:r>
            <a:r>
              <a:rPr/>
              <a:t>Baltimore</a:t>
            </a:r>
            <a:r>
              <a:rPr/>
              <a:t> </a:t>
            </a:r>
            <a:r>
              <a:rPr/>
              <a:t>Ave,</a:t>
            </a:r>
            <a:r>
              <a:rPr/>
              <a:t> </a:t>
            </a:r>
            <a:r>
              <a:rPr/>
              <a:t>Bldg.</a:t>
            </a:r>
            <a:r>
              <a:rPr/>
              <a:t> </a:t>
            </a:r>
            <a:r>
              <a:rPr/>
              <a:t>5</a:t>
            </a:r>
            <a:r>
              <a:rPr/>
              <a:t> </a:t>
            </a:r>
            <a:r>
              <a:rPr/>
              <a:t>BARC-West,</a:t>
            </a:r>
            <a:r>
              <a:rPr/>
              <a:t> </a:t>
            </a:r>
            <a:r>
              <a:rPr/>
              <a:t>Beltsville,</a:t>
            </a:r>
            <a:r>
              <a:rPr/>
              <a:t> </a:t>
            </a:r>
            <a:r>
              <a:rPr/>
              <a:t>MD</a:t>
            </a:r>
            <a:r>
              <a:rPr/>
              <a:t> </a:t>
            </a:r>
            <a:r>
              <a:rPr/>
              <a:t>20705</a:t>
            </a:r>
            <a:r>
              <a:rPr/>
              <a:t> </a:t>
            </a:r>
            <a:r>
              <a:rPr baseline="30000"/>
              <a:t>8</a:t>
            </a:r>
            <a:r>
              <a:rPr/>
              <a:t> </a:t>
            </a:r>
            <a:r>
              <a:rPr/>
              <a:t>United</a:t>
            </a:r>
            <a:r>
              <a:rPr/>
              <a:t> </a:t>
            </a:r>
            <a:r>
              <a:rPr/>
              <a:t>States</a:t>
            </a:r>
            <a:r>
              <a:rPr/>
              <a:t> </a:t>
            </a:r>
            <a:r>
              <a:rPr/>
              <a:t>Department</a:t>
            </a:r>
            <a:r>
              <a:rPr/>
              <a:t> </a:t>
            </a:r>
            <a:r>
              <a:rPr/>
              <a:t>of</a:t>
            </a:r>
            <a:r>
              <a:rPr/>
              <a:t> </a:t>
            </a:r>
            <a:r>
              <a:rPr/>
              <a:t>Agriculture</a:t>
            </a:r>
            <a:r>
              <a:rPr/>
              <a:t> </a:t>
            </a:r>
            <a:r>
              <a:rPr/>
              <a:t>-</a:t>
            </a:r>
            <a:r>
              <a:rPr/>
              <a:t> </a:t>
            </a:r>
            <a:r>
              <a:rPr/>
              <a:t>Animal</a:t>
            </a:r>
            <a:r>
              <a:rPr/>
              <a:t> </a:t>
            </a:r>
            <a:r>
              <a:rPr/>
              <a:t>and</a:t>
            </a:r>
            <a:r>
              <a:rPr/>
              <a:t> </a:t>
            </a:r>
            <a:r>
              <a:rPr/>
              <a:t>Plant</a:t>
            </a:r>
            <a:r>
              <a:rPr/>
              <a:t> </a:t>
            </a:r>
            <a:r>
              <a:rPr/>
              <a:t>Health</a:t>
            </a:r>
            <a:r>
              <a:rPr/>
              <a:t> </a:t>
            </a:r>
            <a:r>
              <a:rPr/>
              <a:t>Inspection</a:t>
            </a:r>
            <a:r>
              <a:rPr/>
              <a:t> </a:t>
            </a:r>
            <a:r>
              <a:rPr/>
              <a:t>Service,</a:t>
            </a:r>
            <a:r>
              <a:rPr/>
              <a:t> </a:t>
            </a:r>
            <a:r>
              <a:rPr/>
              <a:t>Electron</a:t>
            </a:r>
            <a:r>
              <a:rPr/>
              <a:t> </a:t>
            </a:r>
            <a:r>
              <a:rPr/>
              <a:t>and</a:t>
            </a:r>
            <a:r>
              <a:rPr/>
              <a:t> </a:t>
            </a:r>
            <a:r>
              <a:rPr/>
              <a:t>Confocal</a:t>
            </a:r>
            <a:r>
              <a:rPr/>
              <a:t> </a:t>
            </a:r>
            <a:r>
              <a:rPr/>
              <a:t>Microscopy</a:t>
            </a:r>
            <a:r>
              <a:rPr/>
              <a:t> </a:t>
            </a:r>
            <a:r>
              <a:rPr/>
              <a:t>Unit,</a:t>
            </a:r>
            <a:r>
              <a:rPr/>
              <a:t> </a:t>
            </a:r>
            <a:r>
              <a:rPr/>
              <a:t>Bldg.</a:t>
            </a:r>
            <a:r>
              <a:rPr/>
              <a:t> </a:t>
            </a:r>
            <a:r>
              <a:rPr/>
              <a:t>12</a:t>
            </a:r>
            <a:r>
              <a:rPr/>
              <a:t> </a:t>
            </a:r>
            <a:r>
              <a:rPr/>
              <a:t>BARC-West,</a:t>
            </a:r>
            <a:r>
              <a:rPr/>
              <a:t> </a:t>
            </a:r>
            <a:r>
              <a:rPr/>
              <a:t>10300</a:t>
            </a:r>
            <a:r>
              <a:rPr/>
              <a:t> </a:t>
            </a:r>
            <a:r>
              <a:rPr/>
              <a:t>Baltimore</a:t>
            </a:r>
            <a:r>
              <a:rPr/>
              <a:t> </a:t>
            </a:r>
            <a:r>
              <a:rPr/>
              <a:t>Ave,</a:t>
            </a:r>
            <a:r>
              <a:rPr/>
              <a:t> </a:t>
            </a:r>
            <a:r>
              <a:rPr/>
              <a:t>Beltsville,</a:t>
            </a:r>
            <a:r>
              <a:rPr/>
              <a:t> </a:t>
            </a:r>
            <a:r>
              <a:rPr/>
              <a:t>MD</a:t>
            </a:r>
            <a:r>
              <a:rPr/>
              <a:t> </a:t>
            </a:r>
            <a:r>
              <a:rPr/>
              <a:t>20705</a:t>
            </a:r>
            <a:r>
              <a:rPr/>
              <a:t> </a:t>
            </a:r>
            <a:r>
              <a:rPr baseline="30000"/>
              <a:t>9</a:t>
            </a:r>
            <a:r>
              <a:rPr/>
              <a:t> </a:t>
            </a:r>
            <a:r>
              <a:rPr/>
              <a:t>Plant</a:t>
            </a:r>
            <a:r>
              <a:rPr/>
              <a:t> </a:t>
            </a:r>
            <a:r>
              <a:rPr/>
              <a:t>Pathology</a:t>
            </a:r>
            <a:r>
              <a:rPr/>
              <a:t> </a:t>
            </a:r>
            <a:r>
              <a:rPr/>
              <a:t>Department,</a:t>
            </a:r>
            <a:r>
              <a:rPr/>
              <a:t> </a:t>
            </a:r>
            <a:r>
              <a:rPr/>
              <a:t>University</a:t>
            </a:r>
            <a:r>
              <a:rPr/>
              <a:t> </a:t>
            </a:r>
            <a:r>
              <a:rPr/>
              <a:t>of</a:t>
            </a:r>
            <a:r>
              <a:rPr/>
              <a:t> </a:t>
            </a:r>
            <a:r>
              <a:rPr/>
              <a:t>Florida,</a:t>
            </a:r>
            <a:r>
              <a:rPr/>
              <a:t> </a:t>
            </a:r>
            <a:r>
              <a:rPr/>
              <a:t>Gainesville,</a:t>
            </a:r>
            <a:r>
              <a:rPr/>
              <a:t> </a:t>
            </a:r>
            <a:r>
              <a:rPr/>
              <a:t>FL</a:t>
            </a:r>
            <a:r>
              <a:rPr/>
              <a:t> </a:t>
            </a:r>
            <a:r>
              <a:rPr/>
              <a:t>32611</a:t>
            </a:r>
          </a:p>
        </p:txBody>
      </p:sp>
      <p:sp>
        <p:nvSpPr>
          <p:cNvPr id="4" name="Date Placeholder 3"/>
          <p:cNvSpPr>
            <a:spLocks noGrp="1"/>
          </p:cNvSpPr>
          <p:nvPr>
            <p:ph type="dt" sz="half" idx="10"/>
          </p:nvPr>
        </p:nvSpPr>
        <p:spPr/>
        <p:txBody>
          <a:bodyPr/>
          <a:lstStyle/>
          <a:p>
            <a:pPr lvl="0" marL="0" indent="0">
              <a:buNone/>
            </a:pPr>
            <a:r>
              <a:rPr/>
              <a:t>March</a:t>
            </a:r>
            <a:r>
              <a:rPr/>
              <a:t> </a:t>
            </a:r>
            <a:r>
              <a:rPr/>
              <a:t>29,</a:t>
            </a:r>
            <a:r>
              <a:rPr/>
              <a:t> </a:t>
            </a:r>
            <a:r>
              <a:rPr/>
              <a:t>2021</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Mites</a:t>
            </a:r>
            <a:r>
              <a:rPr/>
              <a:t> </a:t>
            </a:r>
            <a:r>
              <a:rPr/>
              <a:t>Recovered</a:t>
            </a:r>
          </a:p>
        </p:txBody>
      </p:sp>
      <p:sp>
        <p:nvSpPr>
          <p:cNvPr id="3" name="Content Placeholder 2"/>
          <p:cNvSpPr>
            <a:spLocks noGrp="1"/>
          </p:cNvSpPr>
          <p:nvPr>
            <p:ph sz="half" idx="1"/>
          </p:nvPr>
        </p:nvSpPr>
        <p:spPr/>
        <p:txBody>
          <a:bodyPr/>
          <a:lstStyle/>
          <a:p>
            <a:pPr lvl="1"/>
            <a:r>
              <a:rPr/>
              <a:t>Three </a:t>
            </a:r>
            <a:r>
              <a:rPr i="1"/>
              <a:t>Brevipalpus</a:t>
            </a:r>
            <a:r>
              <a:rPr/>
              <a:t> mite species were recovered from OFV-infected plants:</a:t>
            </a:r>
          </a:p>
          <a:p>
            <a:pPr lvl="1"/>
            <a:r>
              <a:rPr i="1"/>
              <a:t>Brevipalpus californicus</a:t>
            </a:r>
            <a:r>
              <a:rPr/>
              <a:t> sensu lato</a:t>
            </a:r>
          </a:p>
          <a:p>
            <a:pPr lvl="1"/>
            <a:r>
              <a:rPr i="1"/>
              <a:t>B. obovatus</a:t>
            </a:r>
            <a:r>
              <a:rPr/>
              <a:t> Donnadieu</a:t>
            </a:r>
          </a:p>
          <a:p>
            <a:pPr lvl="1"/>
            <a:r>
              <a:rPr i="1"/>
              <a:t>B. confusus</a:t>
            </a:r>
            <a:r>
              <a:rPr/>
              <a:t> Banks</a:t>
            </a:r>
          </a:p>
          <a:p>
            <a:pPr lvl="1"/>
            <a:r>
              <a:rPr/>
              <a:t>One of these species is presumably responsible for OFV transmission</a:t>
            </a:r>
          </a:p>
          <a:p>
            <a:pPr lvl="2"/>
            <a:r>
              <a:rPr i="1"/>
              <a:t>Brevipalpus californicus</a:t>
            </a:r>
            <a:r>
              <a:rPr/>
              <a:t> (Banks) group are the only known to transmit OFV in a persistent propagative manner</a:t>
            </a:r>
          </a:p>
          <a:p>
            <a:pPr lvl="2"/>
            <a:r>
              <a:rPr i="1"/>
              <a:t>Brevipalpus</a:t>
            </a:r>
            <a:r>
              <a:rPr/>
              <a:t> mite species complex contains cryptic species (Childers and Rodrigues 2011)</a:t>
            </a:r>
          </a:p>
        </p:txBody>
      </p:sp>
      <p:sp>
        <p:nvSpPr>
          <p:cNvPr id="4" name="Content Placeholder 3"/>
          <p:cNvSpPr>
            <a:spLocks noGrp="1"/>
          </p:cNvSpPr>
          <p:nvPr>
            <p:ph sz="half" idx="2"/>
          </p:nvPr>
        </p:nvSpPr>
        <p:spPr/>
        <p:txBody>
          <a:bodyPr/>
          <a:lstStyle/>
          <a:p>
            <a:pPr lvl="0" marL="0" indent="0">
              <a:buNone/>
            </a:pPr>
            <a:r>
              <a:rPr/>
              <a:t>content</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OFV</a:t>
            </a:r>
            <a:r>
              <a:rPr/>
              <a:t> </a:t>
            </a:r>
            <a:r>
              <a:rPr/>
              <a:t>is</a:t>
            </a:r>
            <a:r>
              <a:rPr/>
              <a:t> </a:t>
            </a:r>
            <a:r>
              <a:rPr/>
              <a:t>an</a:t>
            </a:r>
            <a:r>
              <a:rPr/>
              <a:t> </a:t>
            </a:r>
            <a:r>
              <a:rPr/>
              <a:t>issue</a:t>
            </a:r>
            <a:r>
              <a:rPr/>
              <a:t> </a:t>
            </a:r>
            <a:r>
              <a:rPr/>
              <a:t>for</a:t>
            </a:r>
            <a:r>
              <a:rPr/>
              <a:t> </a:t>
            </a:r>
            <a:r>
              <a:rPr/>
              <a:t>Florida</a:t>
            </a:r>
            <a:r>
              <a:rPr/>
              <a:t> </a:t>
            </a:r>
            <a:r>
              <a:rPr/>
              <a:t>agriculture</a:t>
            </a:r>
          </a:p>
        </p:txBody>
      </p:sp>
      <p:sp>
        <p:nvSpPr>
          <p:cNvPr id="3" name="Content Placeholder 2"/>
          <p:cNvSpPr>
            <a:spLocks noGrp="1"/>
          </p:cNvSpPr>
          <p:nvPr>
            <p:ph sz="half" idx="1"/>
          </p:nvPr>
        </p:nvSpPr>
        <p:spPr/>
        <p:txBody>
          <a:bodyPr/>
          <a:lstStyle/>
          <a:p>
            <a:pPr lvl="1"/>
            <a:r>
              <a:rPr/>
              <a:t>The dichorhavirus that infects citrus in Hawaii, Mexico, Colombia, and South Africa are identical to the OFV in gene order, content, and the genome sequence.</a:t>
            </a:r>
          </a:p>
          <a:p>
            <a:pPr lvl="1"/>
            <a:r>
              <a:rPr/>
              <a:t>ICTV: Officially, OFV consists of two orchid strains (OFV-Orc1 and OFV-Orc2) and two citrus strains (OFV-Cit1 and OFV-Cit2)</a:t>
            </a:r>
          </a:p>
          <a:p>
            <a:pPr lvl="1"/>
            <a:r>
              <a:rPr/>
              <a:t>Orchid strains of OFV infects citrus (Roy et al. 2020), but none of the citrus strains have been reported from any orchid species</a:t>
            </a:r>
          </a:p>
          <a:p>
            <a:pPr lvl="1"/>
            <a:r>
              <a:rPr/>
              <a:t>OFV in Florida represents a concern for horticulturists who grow orchids, </a:t>
            </a:r>
            <a:r>
              <a:rPr i="1"/>
              <a:t>Liriope</a:t>
            </a:r>
            <a:r>
              <a:rPr/>
              <a:t>, </a:t>
            </a:r>
            <a:r>
              <a:rPr i="1"/>
              <a:t>Ophiopogon</a:t>
            </a:r>
            <a:r>
              <a:rPr/>
              <a:t>, or other susceptible Asparagaceae species which are commonly used in landscaping</a:t>
            </a:r>
          </a:p>
        </p:txBody>
      </p:sp>
      <p:sp>
        <p:nvSpPr>
          <p:cNvPr id="4" name="Content Placeholder 3"/>
          <p:cNvSpPr>
            <a:spLocks noGrp="1"/>
          </p:cNvSpPr>
          <p:nvPr>
            <p:ph sz="half" idx="2"/>
          </p:nvPr>
        </p:nvSpPr>
        <p:spPr/>
        <p:txBody>
          <a:bodyPr/>
          <a:lstStyle/>
          <a:p>
            <a:pPr lvl="0" marL="0" indent="0">
              <a:buNone/>
            </a:pPr>
            <a:r>
              <a:rPr/>
              <a:t>content</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Further</a:t>
            </a:r>
            <a:r>
              <a:rPr/>
              <a:t> </a:t>
            </a:r>
            <a:r>
              <a:rPr/>
              <a:t>considerations</a:t>
            </a:r>
          </a:p>
        </p:txBody>
      </p:sp>
      <p:sp>
        <p:nvSpPr>
          <p:cNvPr id="3" name="Content Placeholder 2"/>
          <p:cNvSpPr>
            <a:spLocks noGrp="1"/>
          </p:cNvSpPr>
          <p:nvPr>
            <p:ph idx="1"/>
          </p:nvPr>
        </p:nvSpPr>
        <p:spPr/>
        <p:txBody>
          <a:bodyPr/>
          <a:lstStyle/>
          <a:p>
            <a:pPr lvl="1"/>
            <a:r>
              <a:rPr/>
              <a:t>Florida is also home to a plethora of native and naturalized orchid species</a:t>
            </a:r>
          </a:p>
          <a:p>
            <a:pPr lvl="1"/>
            <a:r>
              <a:rPr/>
              <a:t>Cultivating </a:t>
            </a:r>
            <a:r>
              <a:rPr i="1"/>
              <a:t>Vanilla</a:t>
            </a:r>
            <a:r>
              <a:rPr/>
              <a:t> in southern Florida (Chambers et al. 2019)</a:t>
            </a:r>
          </a:p>
          <a:p>
            <a:pPr lvl="1"/>
            <a:r>
              <a:rPr/>
              <a:t>Famous Ghost Orchid, [</a:t>
            </a:r>
            <a:r>
              <a:rPr i="1"/>
              <a:t>Dendrophylax lindenii</a:t>
            </a:r>
            <a:r>
              <a:rPr/>
              <a:t> (Lindl.) Benth. ex Rolfe].</a:t>
            </a:r>
          </a:p>
          <a:p>
            <a:pPr lvl="1"/>
            <a:r>
              <a:rPr/>
              <a:t>Citrus leprosis was present in Florida during the 1860’s and eradicated in the mid-1960s</a:t>
            </a:r>
          </a:p>
          <a:p>
            <a:pPr lvl="1"/>
            <a:r>
              <a:rPr/>
              <a:t>Kitajima et al. (2011) found that the Citrus Leprosis virus (CiLV) which previously affected Florida citrus was a nuclear type of citrus leprosis closely related to OFV strains (Roy et al. 2013)</a:t>
            </a:r>
          </a:p>
          <a:p>
            <a:pPr lvl="1"/>
            <a:r>
              <a:rPr/>
              <a:t>Association of a distant relative of OFV named Citrus leprosis dichorhavirus-N0 (CiLV-N0) was confirmed in relation to the leprosis disease outbreak in Florida (Hartung et al. 2015).</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Threat</a:t>
            </a:r>
            <a:r>
              <a:rPr/>
              <a:t> </a:t>
            </a:r>
            <a:r>
              <a:rPr/>
              <a:t>for</a:t>
            </a:r>
            <a:r>
              <a:rPr/>
              <a:t> </a:t>
            </a:r>
            <a:r>
              <a:rPr/>
              <a:t>the</a:t>
            </a:r>
            <a:r>
              <a:rPr/>
              <a:t> </a:t>
            </a:r>
            <a:r>
              <a:rPr/>
              <a:t>multi-billion</a:t>
            </a:r>
            <a:r>
              <a:rPr/>
              <a:t> </a:t>
            </a:r>
            <a:r>
              <a:rPr/>
              <a:t>dollar</a:t>
            </a:r>
            <a:r>
              <a:rPr/>
              <a:t> </a:t>
            </a:r>
            <a:r>
              <a:rPr/>
              <a:t>citrus</a:t>
            </a:r>
            <a:r>
              <a:rPr/>
              <a:t> </a:t>
            </a:r>
            <a:r>
              <a:rPr/>
              <a:t>industry</a:t>
            </a:r>
          </a:p>
        </p:txBody>
      </p:sp>
      <p:sp>
        <p:nvSpPr>
          <p:cNvPr id="3" name="Content Placeholder 2"/>
          <p:cNvSpPr>
            <a:spLocks noGrp="1"/>
          </p:cNvSpPr>
          <p:nvPr>
            <p:ph idx="1"/>
          </p:nvPr>
        </p:nvSpPr>
        <p:spPr/>
        <p:txBody>
          <a:bodyPr/>
          <a:lstStyle/>
          <a:p>
            <a:pPr lvl="1"/>
            <a:r>
              <a:rPr/>
              <a:t>Detection of OFV-Orc1 in South Africa (Cook et al. 2019) in </a:t>
            </a:r>
            <a:r>
              <a:rPr i="1"/>
              <a:t>C. sinensis</a:t>
            </a:r>
            <a:r>
              <a:rPr/>
              <a:t> (Navel and Valencia orange) and OFV-Orc2 in Hawaii (Velarde et al. 2021) in </a:t>
            </a:r>
            <a:r>
              <a:rPr i="1"/>
              <a:t>C. reticulata</a:t>
            </a:r>
            <a:r>
              <a:rPr/>
              <a:t> (mandarin) and </a:t>
            </a:r>
            <a:r>
              <a:rPr i="1"/>
              <a:t>C. jambhiri</a:t>
            </a:r>
            <a:r>
              <a:rPr/>
              <a:t> (rough lemon) highlights the threat of different strains of OFV</a:t>
            </a:r>
          </a:p>
          <a:p>
            <a:pPr lvl="1"/>
            <a:r>
              <a:rPr/>
              <a:t>Lastly, some OFV isolates are known to be involved with citrus leprosis disease in Mexico (Roy et al. 2015)</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Mites:</a:t>
            </a:r>
            <a:r>
              <a:rPr/>
              <a:t> </a:t>
            </a:r>
            <a:r>
              <a:rPr/>
              <a:t>a</a:t>
            </a:r>
            <a:r>
              <a:rPr/>
              <a:t> </a:t>
            </a:r>
            <a:r>
              <a:rPr/>
              <a:t>large</a:t>
            </a:r>
            <a:r>
              <a:rPr/>
              <a:t> </a:t>
            </a:r>
            <a:r>
              <a:rPr/>
              <a:t>part</a:t>
            </a:r>
            <a:r>
              <a:rPr/>
              <a:t> </a:t>
            </a:r>
            <a:r>
              <a:rPr/>
              <a:t>of</a:t>
            </a:r>
            <a:r>
              <a:rPr/>
              <a:t> </a:t>
            </a:r>
            <a:r>
              <a:rPr/>
              <a:t>the</a:t>
            </a:r>
            <a:r>
              <a:rPr/>
              <a:t> </a:t>
            </a:r>
            <a:r>
              <a:rPr/>
              <a:t>problem</a:t>
            </a:r>
          </a:p>
        </p:txBody>
      </p:sp>
      <p:sp>
        <p:nvSpPr>
          <p:cNvPr id="3" name="Content Placeholder 2"/>
          <p:cNvSpPr>
            <a:spLocks noGrp="1"/>
          </p:cNvSpPr>
          <p:nvPr>
            <p:ph sz="half" idx="1"/>
          </p:nvPr>
        </p:nvSpPr>
        <p:spPr/>
        <p:txBody>
          <a:bodyPr/>
          <a:lstStyle/>
          <a:p>
            <a:pPr lvl="1"/>
            <a:r>
              <a:rPr/>
              <a:t>Florida has various mite species of </a:t>
            </a:r>
            <a:r>
              <a:rPr i="1"/>
              <a:t>Brevipalpus</a:t>
            </a:r>
            <a:r>
              <a:rPr/>
              <a:t>:</a:t>
            </a:r>
          </a:p>
          <a:p>
            <a:pPr lvl="1"/>
            <a:r>
              <a:rPr i="1"/>
              <a:t>B. californicus</a:t>
            </a:r>
            <a:r>
              <a:rPr/>
              <a:t> and </a:t>
            </a:r>
            <a:r>
              <a:rPr i="1"/>
              <a:t>B. yothersi</a:t>
            </a:r>
            <a:r>
              <a:rPr/>
              <a:t> are both known vectors of Dichorhaviruses (OFV) and Cileviruses (Citrus Leprosis) (Knorr 1968, Kondo et al. 2003, Beltran-Beltran et al. 2020)</a:t>
            </a:r>
          </a:p>
          <a:p>
            <a:pPr lvl="1"/>
            <a:r>
              <a:rPr i="1"/>
              <a:t>B. obovatus</a:t>
            </a:r>
            <a:r>
              <a:rPr/>
              <a:t> is a suspected vector as well (Childers et al. 2003)</a:t>
            </a:r>
          </a:p>
          <a:p>
            <a:pPr lvl="1"/>
            <a:r>
              <a:rPr i="1"/>
              <a:t>Brevipalpus</a:t>
            </a:r>
            <a:r>
              <a:rPr/>
              <a:t> mites are known to have cryptic species complexes and unresolved questions about host specificity</a:t>
            </a:r>
          </a:p>
          <a:p>
            <a:pPr lvl="1"/>
            <a:r>
              <a:rPr/>
              <a:t>Critical to identify the vector of OFVs in Florida and monitor its spread to determine the risk this virus represents for the native plants, agriculture and the ornamental/landscaping industries of Florida and the surrounding regions.</a:t>
            </a:r>
          </a:p>
        </p:txBody>
      </p:sp>
      <p:sp>
        <p:nvSpPr>
          <p:cNvPr id="4" name="Content Placeholder 3"/>
          <p:cNvSpPr>
            <a:spLocks noGrp="1"/>
          </p:cNvSpPr>
          <p:nvPr>
            <p:ph sz="half" idx="2"/>
          </p:nvPr>
        </p:nvSpPr>
        <p:spPr/>
        <p:txBody>
          <a:bodyPr/>
          <a:lstStyle/>
          <a:p>
            <a:pPr lvl="0" marL="0" indent="0">
              <a:buNone/>
            </a:pPr>
            <a:r>
              <a:rPr/>
              <a:t>content</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Conclusions</a:t>
            </a:r>
          </a:p>
        </p:txBody>
      </p:sp>
      <p:sp>
        <p:nvSpPr>
          <p:cNvPr id="3" name="Content Placeholder 2"/>
          <p:cNvSpPr>
            <a:spLocks noGrp="1"/>
          </p:cNvSpPr>
          <p:nvPr>
            <p:ph idx="1"/>
          </p:nvPr>
        </p:nvSpPr>
        <p:spPr/>
        <p:txBody>
          <a:bodyPr/>
          <a:lstStyle/>
          <a:p>
            <a:pPr lvl="1"/>
            <a:r>
              <a:rPr/>
              <a:t>Three new hosts from the family Asperagaceae</a:t>
            </a:r>
          </a:p>
          <a:p>
            <a:pPr lvl="1"/>
            <a:r>
              <a:rPr/>
              <a:t>Need to know the extended host range of OFVs</a:t>
            </a:r>
          </a:p>
          <a:p>
            <a:pPr lvl="1"/>
            <a:r>
              <a:rPr/>
              <a:t>Survey of Florida’s citrus growing regions, esp. plants within the families Rutaceae and Asparagaceae</a:t>
            </a:r>
          </a:p>
          <a:p>
            <a:pPr lvl="1"/>
            <a:r>
              <a:rPr/>
              <a:t>Mite species determination: PCR methods?</a:t>
            </a:r>
          </a:p>
          <a:p>
            <a:pPr lvl="1"/>
            <a:r>
              <a:rPr/>
              <a:t>Mite transmission assays</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Acknowledgements</a:t>
            </a:r>
          </a:p>
        </p:txBody>
      </p:sp>
      <p:sp>
        <p:nvSpPr>
          <p:cNvPr id="3" name="Content Placeholder 2"/>
          <p:cNvSpPr>
            <a:spLocks noGrp="1"/>
          </p:cNvSpPr>
          <p:nvPr>
            <p:ph idx="1"/>
          </p:nvPr>
        </p:nvSpPr>
        <p:spPr/>
        <p:txBody>
          <a:bodyPr/>
          <a:lstStyle/>
          <a:p>
            <a:pPr lvl="0" marL="0" indent="0">
              <a:buNone/>
            </a:pPr>
            <a:r>
              <a:rPr/>
              <a:t>We would like to give a special thanks to the Tallahassee Museum for their patience, cooperation, and support with collecting plant samples. We also want to thank Drs. Sam Bolton, FDACS and Aline Tassi, Univ. of Sao Paulo, Brazil for checking the mites we have sent for species validation. We are especially indebted to the late Dr. Gary Bauchan for his contributions to this study and the field of acarology, he will be greatly missed. This research was partly funded by the USDA National Institute of Food and Agriculture, Hatch project FLA-NFC-005607. Mention of trade names or commercial products in this publication is solely for the purpose of providing specific information and does not imply recommendation or endorsement by the USDA; USDA is an equal opportunity provider and employer.</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References</a:t>
            </a:r>
          </a:p>
        </p:txBody>
      </p:sp>
      <p:sp>
        <p:nvSpPr>
          <p:cNvPr id="3" name="Content Placeholder 2"/>
          <p:cNvSpPr>
            <a:spLocks noGrp="1"/>
          </p:cNvSpPr>
          <p:nvPr>
            <p:ph idx="1"/>
          </p:nvPr>
        </p:nvSpPr>
        <p:spPr/>
        <p:txBody>
          <a:bodyPr/>
          <a:lstStyle/>
          <a:p>
            <a:pPr lvl="0" marL="0" indent="0">
              <a:buNone/>
            </a:pPr>
            <a:r>
              <a:rPr b="1"/>
              <a:t>Beltran-Beltran, A. K., M. T. Santillán-Galicia, A. W. Guzmán-Franco, D. Teliz-Ortiz, M. A. Gutiérrez-Espinoza, F. Romero-Rosales, and P. L. Robles-Garcı́a</a:t>
            </a:r>
            <a:r>
              <a:rPr/>
              <a:t>. </a:t>
            </a:r>
            <a:r>
              <a:rPr b="1"/>
              <a:t>2020</a:t>
            </a:r>
            <a:r>
              <a:rPr/>
              <a:t>. Incidence of citrus leprosis virus c and orchid fleck dichorhavirus citrus strain in mites of the genus </a:t>
            </a:r>
            <a:r>
              <a:rPr i="1"/>
              <a:t>Brevipalpus</a:t>
            </a:r>
            <a:r>
              <a:rPr/>
              <a:t> in Mexico. Journal of Economic Entomology. 113: 1576–1581.</a:t>
            </a:r>
          </a:p>
          <a:p>
            <a:pPr lvl="0" marL="0" indent="0">
              <a:buNone/>
            </a:pPr>
            <a:r>
              <a:rPr b="1"/>
              <a:t>Chambers, A. H., P. Moon, V. Edmond, and E. Bassil</a:t>
            </a:r>
            <a:r>
              <a:rPr/>
              <a:t>. </a:t>
            </a:r>
            <a:r>
              <a:rPr b="1"/>
              <a:t>2019</a:t>
            </a:r>
            <a:r>
              <a:rPr/>
              <a:t>. Vanilla cultivation in southern Florida. EDIS. 2019: 7.</a:t>
            </a:r>
          </a:p>
          <a:p>
            <a:pPr lvl="0" marL="0" indent="0">
              <a:buNone/>
            </a:pPr>
            <a:r>
              <a:rPr b="1"/>
              <a:t>Childers, C. C., and J. C. V. Rodrigues</a:t>
            </a:r>
            <a:r>
              <a:rPr/>
              <a:t>. </a:t>
            </a:r>
            <a:r>
              <a:rPr b="1"/>
              <a:t>2011</a:t>
            </a:r>
            <a:r>
              <a:rPr/>
              <a:t>. An overview of </a:t>
            </a:r>
            <a:r>
              <a:rPr i="1"/>
              <a:t>Brevipalpus</a:t>
            </a:r>
            <a:r>
              <a:rPr/>
              <a:t> (acari: Tenuipalpidae) and the plant viruses they transmit. Zoosymposia. 6: 180–192.</a:t>
            </a:r>
          </a:p>
          <a:p>
            <a:pPr lvl="0" marL="0" indent="0">
              <a:buNone/>
            </a:pPr>
            <a:r>
              <a:rPr b="1"/>
              <a:t>Childers, C. C., J. C. V. Rodrigues, K. S. Derrick, D. S. Achor, J. V. French, W. C. Welbourn, R. Ochoa, and E. W. Kitajima</a:t>
            </a:r>
            <a:r>
              <a:rPr/>
              <a:t>. </a:t>
            </a:r>
            <a:r>
              <a:rPr b="1"/>
              <a:t>2003</a:t>
            </a:r>
            <a:r>
              <a:rPr/>
              <a:t>. Citrus leprosis and its status in Florida and Texas: Past and present. Experimental and Applied Acarology. 30: 181–202.</a:t>
            </a:r>
          </a:p>
          <a:p>
            <a:pPr lvl="0" marL="0" indent="0">
              <a:buNone/>
            </a:pPr>
            <a:r>
              <a:rPr b="1"/>
              <a:t>Cook, G., W. Kirkman, R. Clase, C. Steyn, E. Basson, P. H. Fourie, S. D. Moore, T. G. Grout, E. Carstens, and V. Hattingh</a:t>
            </a:r>
            <a:r>
              <a:rPr/>
              <a:t>. </a:t>
            </a:r>
            <a:r>
              <a:rPr b="1"/>
              <a:t>2019</a:t>
            </a:r>
            <a:r>
              <a:rPr/>
              <a:t>. Orchid fleck virus associated with the first case of citrus leprosis-N in South Africa. European Journal of Plant Pathology. 155: 1373–1379.</a:t>
            </a:r>
          </a:p>
          <a:p>
            <a:pPr lvl="0" marL="0" indent="0">
              <a:buNone/>
            </a:pPr>
            <a:r>
              <a:rPr b="1"/>
              <a:t>Dietzgen, R. G., J. Freitas-Astúa, C. Chabi-Jesus, P. L. Ramos-González, M. M. Goodin, H. Kondo, A. D. Tassi, and E. W. Kitajima</a:t>
            </a:r>
            <a:r>
              <a:rPr/>
              <a:t>. </a:t>
            </a:r>
            <a:r>
              <a:rPr b="1"/>
              <a:t>2018</a:t>
            </a:r>
            <a:r>
              <a:rPr/>
              <a:t>. Dichorhaviruses in their host plants and mite vectors, pp. 119–148. </a:t>
            </a:r>
            <a:r>
              <a:rPr i="1"/>
              <a:t>In</a:t>
            </a:r>
            <a:r>
              <a:rPr/>
              <a:t> Advances in Virus Research. Elsevier.</a:t>
            </a:r>
          </a:p>
          <a:p>
            <a:pPr lvl="0" marL="0" indent="0">
              <a:buNone/>
            </a:pPr>
            <a:r>
              <a:rPr b="1"/>
              <a:t>Doi, Y., M. U. Chang, and K. Yora</a:t>
            </a:r>
            <a:r>
              <a:rPr/>
              <a:t>. </a:t>
            </a:r>
            <a:r>
              <a:rPr b="1"/>
              <a:t>1977</a:t>
            </a:r>
            <a:r>
              <a:rPr/>
              <a:t>. Orchid fleck virus. CMI/AAB descriptions of plant viruses.</a:t>
            </a:r>
          </a:p>
          <a:p>
            <a:pPr lvl="0" marL="0" indent="0">
              <a:buNone/>
            </a:pPr>
            <a:r>
              <a:rPr b="1"/>
              <a:t>Hartung, J. S., A. Roy, S. Fu, J. Shao, W. L. Schneider, and R. H. Brlansky</a:t>
            </a:r>
            <a:r>
              <a:rPr/>
              <a:t>. </a:t>
            </a:r>
            <a:r>
              <a:rPr b="1"/>
              <a:t>2015</a:t>
            </a:r>
            <a:r>
              <a:rPr/>
              <a:t>. History and diversity of citrus leprosis virus recorded in herbarium specimens. Phytopathology. 105: 1277–1284.</a:t>
            </a:r>
          </a:p>
          <a:p>
            <a:pPr lvl="0" marL="0" indent="0">
              <a:buNone/>
            </a:pPr>
            <a:r>
              <a:rPr b="1"/>
              <a:t>Kitajima, E. W., C. M. Chagas, M. T. Braghini, L. C. Fazuoli, E. C. Locali-Fabris, and R. B. Salaroli</a:t>
            </a:r>
            <a:r>
              <a:rPr/>
              <a:t>. </a:t>
            </a:r>
            <a:r>
              <a:rPr b="1"/>
              <a:t>2011</a:t>
            </a:r>
            <a:r>
              <a:rPr/>
              <a:t>. Natural infection of several </a:t>
            </a:r>
            <a:r>
              <a:rPr i="1"/>
              <a:t>Coffea</a:t>
            </a:r>
            <a:r>
              <a:rPr/>
              <a:t> species and hybrids and </a:t>
            </a:r>
            <a:r>
              <a:rPr i="1"/>
              <a:t>psilanthus ebracteolatus</a:t>
            </a:r>
            <a:r>
              <a:rPr/>
              <a:t> by the coffee ringspot virus (CoRSV). Scientia Agricola. 68: 503–507.</a:t>
            </a:r>
          </a:p>
          <a:p>
            <a:pPr lvl="0" marL="0" indent="0">
              <a:buNone/>
            </a:pPr>
            <a:r>
              <a:rPr b="1"/>
              <a:t>Knorr, L. C.</a:t>
            </a:r>
            <a:r>
              <a:rPr/>
              <a:t> </a:t>
            </a:r>
            <a:r>
              <a:rPr b="1"/>
              <a:t>1968</a:t>
            </a:r>
            <a:r>
              <a:rPr/>
              <a:t>. Studies on the etiology of leprosis in citrus. </a:t>
            </a:r>
            <a:r>
              <a:rPr i="1"/>
              <a:t>In</a:t>
            </a:r>
            <a:r>
              <a:rPr/>
              <a:t> International Organization of Citrus Virologists Conference Proceedings.</a:t>
            </a:r>
          </a:p>
          <a:p>
            <a:pPr lvl="0" marL="0" indent="0">
              <a:buNone/>
            </a:pPr>
            <a:r>
              <a:rPr b="1"/>
              <a:t>Kondo, H., K. Hirota, K. Maruyama, I. B. Andika, and N. Suzuki</a:t>
            </a:r>
            <a:r>
              <a:rPr/>
              <a:t>. </a:t>
            </a:r>
            <a:r>
              <a:rPr b="1"/>
              <a:t>2017</a:t>
            </a:r>
            <a:r>
              <a:rPr/>
              <a:t>. A possible occurrence of genome reassortment among bipartite rhabdoviruses. Virology. 508: 18–25.</a:t>
            </a:r>
          </a:p>
          <a:p>
            <a:pPr lvl="0" marL="0" indent="0">
              <a:buNone/>
            </a:pPr>
            <a:r>
              <a:rPr b="1"/>
              <a:t>Kondo, H., T. Maeda, Y. Shirako, and T. Tamada</a:t>
            </a:r>
            <a:r>
              <a:rPr/>
              <a:t>. </a:t>
            </a:r>
            <a:r>
              <a:rPr b="1"/>
              <a:t>2006</a:t>
            </a:r>
            <a:r>
              <a:rPr/>
              <a:t>. Orchid fleck virus is a rhabdovirus with an unusual bipartite genome. Journal of General Virology. 87: 2413–2421.</a:t>
            </a:r>
          </a:p>
          <a:p>
            <a:pPr lvl="0" marL="0" indent="0">
              <a:buNone/>
            </a:pPr>
            <a:r>
              <a:rPr b="1"/>
              <a:t>Kondo, H., T. Maeda, and T. Tamada</a:t>
            </a:r>
            <a:r>
              <a:rPr/>
              <a:t>. </a:t>
            </a:r>
            <a:r>
              <a:rPr b="1"/>
              <a:t>2003</a:t>
            </a:r>
            <a:r>
              <a:rPr/>
              <a:t>. Orchid fleck virus: </a:t>
            </a:r>
            <a:r>
              <a:rPr i="1"/>
              <a:t>Brevipalpus californicus</a:t>
            </a:r>
            <a:r>
              <a:rPr/>
              <a:t> mite transmission, biological properties and genome structure. Experimental and Applied Acarology. 30: 215–223.</a:t>
            </a:r>
          </a:p>
          <a:p>
            <a:pPr lvl="0" marL="0" indent="0">
              <a:buNone/>
            </a:pPr>
            <a:r>
              <a:rPr b="1"/>
              <a:t>Roy, A., N. Choudhary, L. M. Guillermo, J. Shao, A. Govindarajulu, D. Achor, G. Wei, D. D. Picton, L. Levy, M. K. Nakhla, J. S. Hartung, and R. H. Brlansky</a:t>
            </a:r>
            <a:r>
              <a:rPr/>
              <a:t>. </a:t>
            </a:r>
            <a:r>
              <a:rPr b="1"/>
              <a:t>2013</a:t>
            </a:r>
            <a:r>
              <a:rPr/>
              <a:t>. A novel virus of the genus cilevirus causing symptoms similar to citrus leprosis. Phytopathology. 103: 488–500.</a:t>
            </a:r>
          </a:p>
          <a:p>
            <a:pPr lvl="0" marL="0" indent="0">
              <a:buNone/>
            </a:pPr>
            <a:r>
              <a:rPr b="1"/>
              <a:t>Roy, A., A. L. Stone, G. Otero-Colina, G. Wei, R. H. Brlansky, R. Ochoa, G. Bauchan, W. L. Schneider, M. K. Nakhla, and J. S. Hartung</a:t>
            </a:r>
            <a:r>
              <a:rPr/>
              <a:t>. </a:t>
            </a:r>
            <a:r>
              <a:rPr b="1"/>
              <a:t>2020</a:t>
            </a:r>
            <a:r>
              <a:rPr/>
              <a:t>. Reassortment of genome segments creates stable lineages among strains of orchid fleck virus infecting citrus in Mexico. Phytopathology. 110: 106–120.</a:t>
            </a:r>
          </a:p>
          <a:p>
            <a:pPr lvl="0" marL="0" indent="0">
              <a:buNone/>
            </a:pPr>
            <a:r>
              <a:rPr b="1"/>
              <a:t>Roy, A., A. L. Stone, J. Shao, G. Otero-Colina, G. Wei, N. Choudhary, D. Achor, L. Levy, M. K. Nakhla, J. S. Hartung, W. L. Schneider, and R. H. Brlansky</a:t>
            </a:r>
            <a:r>
              <a:rPr/>
              <a:t>. </a:t>
            </a:r>
            <a:r>
              <a:rPr b="1"/>
              <a:t>2015</a:t>
            </a:r>
            <a:r>
              <a:rPr/>
              <a:t>. Identification and molecular characterization of nuclear citrus leprosis virus, a member of the proposed dichorhavirus genus infecting multiple citrus species in Mexico. Phytopathology. 105: 564–575.</a:t>
            </a:r>
          </a:p>
          <a:p>
            <a:pPr lvl="0" marL="0" indent="0">
              <a:buNone/>
            </a:pPr>
            <a:r>
              <a:rPr b="1"/>
              <a:t>Velarde, A. O., A. Roy, C. Padmanabhan, S. Nunziata, M. K. Nakhla, and M. Melzer</a:t>
            </a:r>
            <a:r>
              <a:rPr/>
              <a:t>. </a:t>
            </a:r>
            <a:r>
              <a:rPr b="1"/>
              <a:t>2021</a:t>
            </a:r>
            <a:r>
              <a:rPr/>
              <a:t>. First report of orchid fleck virus associated with citrus leprosis symptoms in rough lemon (</a:t>
            </a:r>
            <a:r>
              <a:rPr i="1"/>
              <a:t>Citrus jambhiri</a:t>
            </a:r>
            <a:r>
              <a:rPr/>
              <a:t>) and mandarin (</a:t>
            </a:r>
            <a:r>
              <a:rPr i="1"/>
              <a:t>C. reticulata</a:t>
            </a:r>
            <a:r>
              <a:rPr/>
              <a:t>) the United States. Plant Disease.</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Chlorotic</a:t>
            </a:r>
            <a:r>
              <a:rPr/>
              <a:t> </a:t>
            </a:r>
            <a:r>
              <a:rPr/>
              <a:t>ringspot</a:t>
            </a:r>
            <a:r>
              <a:rPr/>
              <a:t> </a:t>
            </a:r>
            <a:r>
              <a:rPr/>
              <a:t>symptoms</a:t>
            </a:r>
            <a:r>
              <a:rPr/>
              <a:t> </a:t>
            </a:r>
            <a:r>
              <a:rPr/>
              <a:t>on</a:t>
            </a:r>
            <a:r>
              <a:rPr/>
              <a:t> </a:t>
            </a:r>
            <a:r>
              <a:rPr/>
              <a:t>Giant</a:t>
            </a:r>
            <a:r>
              <a:rPr/>
              <a:t> </a:t>
            </a:r>
            <a:r>
              <a:rPr/>
              <a:t>Lilyturf</a:t>
            </a:r>
            <a:r>
              <a:rPr/>
              <a:t> </a:t>
            </a:r>
            <a:r>
              <a:rPr/>
              <a:t>(</a:t>
            </a:r>
            <a:r>
              <a:rPr i="1"/>
              <a:t>Liriope</a:t>
            </a:r>
            <a:r>
              <a:rPr/>
              <a:t> </a:t>
            </a:r>
            <a:r>
              <a:rPr/>
              <a:t>spp.,</a:t>
            </a:r>
            <a:r>
              <a:rPr/>
              <a:t> </a:t>
            </a:r>
            <a:r>
              <a:rPr/>
              <a:t>cv.</a:t>
            </a:r>
            <a:r>
              <a:rPr/>
              <a:t> </a:t>
            </a:r>
            <a:r>
              <a:rPr/>
              <a:t>‘</a:t>
            </a:r>
            <a:r>
              <a:rPr/>
              <a:t>Gigantea</a:t>
            </a:r>
            <a:r>
              <a:rPr/>
              <a:t>’</a:t>
            </a:r>
            <a:r>
              <a:rPr/>
              <a:t>)</a:t>
            </a:r>
          </a:p>
        </p:txBody>
      </p:sp>
      <p:pic>
        <p:nvPicPr>
          <p:cNvPr descr="images/symp-ofv-lir-1.jpg" id="0" name="Picture 1"/>
          <p:cNvPicPr>
            <a:picLocks noGrp="1" noChangeAspect="1"/>
          </p:cNvPicPr>
          <p:nvPr/>
        </p:nvPicPr>
        <p:blipFill>
          <a:blip r:embed="rId2"/>
          <a:stretch>
            <a:fillRect/>
          </a:stretch>
        </p:blipFill>
        <p:spPr bwMode="auto">
          <a:xfrm>
            <a:off x="1511300" y="1600200"/>
            <a:ext cx="6108700" cy="45212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Chlorotic</a:t>
            </a:r>
            <a:r>
              <a:rPr/>
              <a:t> </a:t>
            </a:r>
            <a:r>
              <a:rPr/>
              <a:t>leaves</a:t>
            </a:r>
            <a:r>
              <a:rPr/>
              <a:t> </a:t>
            </a:r>
            <a:r>
              <a:rPr/>
              <a:t>on</a:t>
            </a:r>
            <a:r>
              <a:rPr/>
              <a:t> </a:t>
            </a:r>
            <a:r>
              <a:rPr/>
              <a:t>Cast</a:t>
            </a:r>
            <a:r>
              <a:rPr/>
              <a:t> </a:t>
            </a:r>
            <a:r>
              <a:rPr/>
              <a:t>Iron</a:t>
            </a:r>
            <a:r>
              <a:rPr/>
              <a:t> </a:t>
            </a:r>
            <a:r>
              <a:rPr/>
              <a:t>Plant</a:t>
            </a:r>
            <a:r>
              <a:rPr/>
              <a:t> </a:t>
            </a:r>
            <a:r>
              <a:rPr/>
              <a:t>(</a:t>
            </a:r>
            <a:r>
              <a:rPr i="1"/>
              <a:t>Aspidistra</a:t>
            </a:r>
            <a:r>
              <a:rPr i="1"/>
              <a:t> </a:t>
            </a:r>
            <a:r>
              <a:rPr i="1"/>
              <a:t>elatior</a:t>
            </a:r>
            <a:r>
              <a:rPr/>
              <a:t>)</a:t>
            </a:r>
          </a:p>
        </p:txBody>
      </p:sp>
      <p:pic>
        <p:nvPicPr>
          <p:cNvPr descr="ofv_presentation_2021_files/figure-pptx/unnamed-chunk-2-1.png" id="0" name="Picture 1"/>
          <p:cNvPicPr>
            <a:picLocks noGrp="1" noChangeAspect="1"/>
          </p:cNvPicPr>
          <p:nvPr/>
        </p:nvPicPr>
        <p:blipFill>
          <a:blip r:embed="rId2"/>
          <a:stretch>
            <a:fillRect/>
          </a:stretch>
        </p:blipFill>
        <p:spPr bwMode="auto">
          <a:xfrm>
            <a:off x="1181100" y="1600200"/>
            <a:ext cx="6781800" cy="45212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Chlorotic</a:t>
            </a:r>
            <a:r>
              <a:rPr/>
              <a:t> </a:t>
            </a:r>
            <a:r>
              <a:rPr/>
              <a:t>spots</a:t>
            </a:r>
            <a:r>
              <a:rPr/>
              <a:t> </a:t>
            </a:r>
            <a:r>
              <a:rPr/>
              <a:t>on</a:t>
            </a:r>
            <a:r>
              <a:rPr/>
              <a:t> </a:t>
            </a:r>
            <a:r>
              <a:rPr i="1"/>
              <a:t>A.</a:t>
            </a:r>
            <a:r>
              <a:rPr i="1"/>
              <a:t> </a:t>
            </a:r>
            <a:r>
              <a:rPr i="1"/>
              <a:t>elatior</a:t>
            </a:r>
            <a:r>
              <a:rPr/>
              <a:t> </a:t>
            </a:r>
            <a:r>
              <a:rPr/>
              <a:t>-</a:t>
            </a:r>
            <a:r>
              <a:rPr/>
              <a:t> </a:t>
            </a:r>
            <a:r>
              <a:rPr/>
              <a:t>Early</a:t>
            </a:r>
            <a:r>
              <a:rPr/>
              <a:t> </a:t>
            </a:r>
            <a:r>
              <a:rPr/>
              <a:t>infection?</a:t>
            </a:r>
          </a:p>
        </p:txBody>
      </p:sp>
      <p:pic>
        <p:nvPicPr>
          <p:cNvPr descr="ofv_presentation_2021_files/figure-pptx/unnamed-chunk-3-1.png" id="0" name="Picture 1"/>
          <p:cNvPicPr>
            <a:picLocks noGrp="1" noChangeAspect="1"/>
          </p:cNvPicPr>
          <p:nvPr/>
        </p:nvPicPr>
        <p:blipFill>
          <a:blip r:embed="rId2"/>
          <a:stretch>
            <a:fillRect/>
          </a:stretch>
        </p:blipFill>
        <p:spPr bwMode="auto">
          <a:xfrm>
            <a:off x="1181100" y="1600200"/>
            <a:ext cx="6781800" cy="45212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What</a:t>
            </a:r>
            <a:r>
              <a:rPr/>
              <a:t> </a:t>
            </a:r>
            <a:r>
              <a:rPr/>
              <a:t>was</a:t>
            </a:r>
            <a:r>
              <a:rPr/>
              <a:t> </a:t>
            </a:r>
            <a:r>
              <a:rPr/>
              <a:t>causing</a:t>
            </a:r>
            <a:r>
              <a:rPr/>
              <a:t> </a:t>
            </a:r>
            <a:r>
              <a:rPr/>
              <a:t>these</a:t>
            </a:r>
            <a:r>
              <a:rPr/>
              <a:t> </a:t>
            </a:r>
            <a:r>
              <a:rPr/>
              <a:t>symptoms?</a:t>
            </a:r>
          </a:p>
        </p:txBody>
      </p:sp>
      <mc:AlternateContent xmlns:mc="http://schemas.openxmlformats.org/markup-compatibility/2006">
        <mc:Choice xmlns:a14="http://schemas.microsoft.com/office/drawing/2010/main" Requires="a14">
          <p:sp>
            <p:nvSpPr>
              <p:cNvPr id="3" name="Content Placeholder 2"/>
              <p:cNvSpPr>
                <a:spLocks noGrp="1"/>
              </p:cNvSpPr>
              <p:nvPr>
                <p:ph sz="half" idx="1"/>
              </p:nvPr>
            </p:nvSpPr>
            <p:spPr/>
            <p:txBody>
              <a:bodyPr/>
              <a:lstStyle/>
              <a:p>
                <a:pPr lvl="1"/>
                <a:r>
                  <a:rPr/>
                  <a:t>Tested negative for begomovirus, potyvirus, tospovirus as well as for Impatiens necrotic spot virus, Tobacco mosaic virus and Tomato spotted wilt virus</a:t>
                </a:r>
              </a:p>
              <a:p>
                <a:pPr lvl="1"/>
                <a:r>
                  <a:rPr/>
                  <a:t>Sent to the Florida Department of Agriculture and Consumer Services (FDACS) </a:t>
                </a:r>
                <a14:m>
                  <m:oMath xmlns:m="http://schemas.openxmlformats.org/officeDocument/2006/math">
                    <m:r>
                      <m:t>→</m:t>
                    </m:r>
                  </m:oMath>
                </a14:m>
                <a:r>
                  <a:rPr/>
                  <a:t> sent to USDA</a:t>
                </a:r>
              </a:p>
            </p:txBody>
          </p:sp>
        </mc:Choice>
      </mc:AlternateContent>
      <p:pic>
        <p:nvPicPr>
          <p:cNvPr descr="images/symp-ofv-lir-2.jpg" id="0" name="Picture 1"/>
          <p:cNvPicPr>
            <a:picLocks noGrp="1" noChangeAspect="1"/>
          </p:cNvPicPr>
          <p:nvPr/>
        </p:nvPicPr>
        <p:blipFill>
          <a:blip r:embed="rId2"/>
          <a:stretch>
            <a:fillRect/>
          </a:stretch>
        </p:blipFill>
        <p:spPr bwMode="auto">
          <a:xfrm>
            <a:off x="5003800" y="1600200"/>
            <a:ext cx="3340100" cy="4013200"/>
          </a:xfrm>
          <a:prstGeom prst="rect">
            <a:avLst/>
          </a:prstGeom>
          <a:noFill/>
          <a:ln w="9525">
            <a:noFill/>
            <a:headEnd/>
            <a:tailEnd/>
          </a:ln>
        </p:spPr>
      </p:pic>
      <p:sp>
        <p:nvSpPr>
          <p:cNvPr id="1" name="TextBox 3"/>
          <p:cNvSpPr txBox="1"/>
          <p:nvPr/>
        </p:nvSpPr>
        <p:spPr>
          <a:xfrm>
            <a:off x="4648200" y="5613400"/>
            <a:ext cx="4038600" cy="508000"/>
          </a:xfrm>
          <a:prstGeom prst="rect">
            <a:avLst/>
          </a:prstGeom>
          <a:noFill/>
        </p:spPr>
        <p:txBody>
          <a:bodyPr/>
          <a:lstStyle/>
          <a:p>
            <a:pPr lvl="0" marL="0" indent="0" algn="ctr">
              <a:buNone/>
            </a:pPr>
            <a:r>
              <a:rPr/>
              <a:t>Symptoms</a:t>
            </a:r>
            <a:r>
              <a:rPr/>
              <a:t> </a:t>
            </a:r>
            <a:r>
              <a:rPr/>
              <a:t>on</a:t>
            </a:r>
            <a:r>
              <a:rPr/>
              <a:t> </a:t>
            </a:r>
            <a:r>
              <a:rPr/>
              <a:t>varigated</a:t>
            </a:r>
            <a:r>
              <a:rPr/>
              <a:t> </a:t>
            </a:r>
            <a:r>
              <a:rPr/>
              <a:t>Ophiopogonae</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Confirmation:</a:t>
            </a:r>
            <a:r>
              <a:rPr/>
              <a:t> </a:t>
            </a:r>
            <a:r>
              <a:rPr i="1"/>
              <a:t>Orchid</a:t>
            </a:r>
            <a:r>
              <a:rPr i="1"/>
              <a:t> </a:t>
            </a:r>
            <a:r>
              <a:rPr i="1"/>
              <a:t>fleck</a:t>
            </a:r>
            <a:r>
              <a:rPr i="1"/>
              <a:t> </a:t>
            </a:r>
            <a:r>
              <a:rPr i="1"/>
              <a:t>dichorhavirus</a:t>
            </a:r>
            <a:r>
              <a:rPr/>
              <a:t> </a:t>
            </a:r>
            <a:r>
              <a:rPr/>
              <a:t>(OFV)</a:t>
            </a:r>
          </a:p>
        </p:txBody>
      </p:sp>
      <p:sp>
        <p:nvSpPr>
          <p:cNvPr id="3" name="Content Placeholder 2"/>
          <p:cNvSpPr>
            <a:spLocks noGrp="1"/>
          </p:cNvSpPr>
          <p:nvPr>
            <p:ph idx="1"/>
          </p:nvPr>
        </p:nvSpPr>
        <p:spPr/>
        <p:txBody>
          <a:bodyPr/>
          <a:lstStyle/>
          <a:p>
            <a:pPr lvl="1"/>
            <a:r>
              <a:rPr/>
              <a:t>Identified using OFV specific conventional reverse transcription polymerase chain assay (RT-PCR) assay + Sanger sequencing + quantitative RT-PCR (RT-qPCR)</a:t>
            </a:r>
          </a:p>
          <a:p>
            <a:pPr lvl="1"/>
            <a:r>
              <a:rPr/>
              <a:t>Presence of Orchid fleck dichorhavirus confirmed using OFV generic R2-Dicho-GF and R2-Dicho-GR primers (Roy et al. 2020)</a:t>
            </a:r>
          </a:p>
          <a:p>
            <a:pPr lvl="1"/>
            <a:r>
              <a:rPr/>
              <a:t>Sanger sequencing of RT-PCR amplicons shared 98% nucleotide identity with orchid strains of OFV: OFV-Orc1 and OFV-Orc2 (GenBank Accession numbers: AB244418 and LC222630) (Kondo et al. 2006, 2017).</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What</a:t>
            </a:r>
            <a:r>
              <a:rPr/>
              <a:t> </a:t>
            </a:r>
            <a:r>
              <a:rPr/>
              <a:t>is</a:t>
            </a:r>
            <a:r>
              <a:rPr/>
              <a:t> </a:t>
            </a:r>
            <a:r>
              <a:rPr/>
              <a:t>OFV?</a:t>
            </a:r>
          </a:p>
        </p:txBody>
      </p:sp>
      <p:sp>
        <p:nvSpPr>
          <p:cNvPr id="3" name="Content Placeholder 2"/>
          <p:cNvSpPr>
            <a:spLocks noGrp="1"/>
          </p:cNvSpPr>
          <p:nvPr>
            <p:ph sz="half" idx="1"/>
          </p:nvPr>
        </p:nvSpPr>
        <p:spPr/>
        <p:txBody>
          <a:bodyPr/>
          <a:lstStyle/>
          <a:p>
            <a:pPr lvl="1"/>
            <a:r>
              <a:rPr/>
              <a:t>Type member for </a:t>
            </a:r>
            <a:r>
              <a:rPr i="1"/>
              <a:t>Dichorhavirus</a:t>
            </a:r>
            <a:r>
              <a:rPr/>
              <a:t>, family Rhabdoviridae</a:t>
            </a:r>
          </a:p>
          <a:p>
            <a:pPr lvl="1"/>
            <a:r>
              <a:rPr/>
              <a:t>Other dichorhaviruses: </a:t>
            </a:r>
            <a:r>
              <a:rPr i="1"/>
              <a:t>Citrus chlorotic spot virus</a:t>
            </a:r>
            <a:r>
              <a:rPr/>
              <a:t>, </a:t>
            </a:r>
            <a:r>
              <a:rPr i="1"/>
              <a:t>Citrus leprosis virus</a:t>
            </a:r>
            <a:r>
              <a:rPr/>
              <a:t> N, </a:t>
            </a:r>
            <a:r>
              <a:rPr i="1"/>
              <a:t>Clerodendrum chlorotic spot virus</a:t>
            </a:r>
            <a:r>
              <a:rPr/>
              <a:t> and </a:t>
            </a:r>
            <a:r>
              <a:rPr i="1"/>
              <a:t>Coffee ringspot virus</a:t>
            </a:r>
          </a:p>
          <a:p>
            <a:pPr lvl="1"/>
            <a:r>
              <a:rPr/>
              <a:t>OFV infects 50+ plant species, including Orchidaceae, Asparagaceae (Nolinoidaea), and Rutaceae (</a:t>
            </a:r>
            <a:r>
              <a:rPr i="1"/>
              <a:t>Citrus</a:t>
            </a:r>
            <a:r>
              <a:rPr/>
              <a:t>)</a:t>
            </a:r>
          </a:p>
          <a:p>
            <a:pPr lvl="1"/>
            <a:r>
              <a:rPr/>
              <a:t>Flat mites from the genus </a:t>
            </a:r>
            <a:r>
              <a:rPr i="1"/>
              <a:t>Brevipalpus</a:t>
            </a:r>
            <a:r>
              <a:rPr/>
              <a:t> Donnadieu (Trombidiformes: Tenuipalpidae) only known vectors of dichorhaviruses</a:t>
            </a:r>
          </a:p>
        </p:txBody>
      </p:sp>
      <p:pic>
        <p:nvPicPr>
          <p:cNvPr descr="images/oncidium_ofv.tif" id="0" name="Picture 1"/>
          <p:cNvPicPr>
            <a:picLocks noGrp="1" noChangeAspect="1"/>
          </p:cNvPicPr>
          <p:nvPr/>
        </p:nvPicPr>
        <p:blipFill>
          <a:blip r:embed="rId2"/>
          <a:stretch>
            <a:fillRect/>
          </a:stretch>
        </p:blipFill>
        <p:spPr bwMode="auto">
          <a:xfrm>
            <a:off x="4648200" y="2260600"/>
            <a:ext cx="4038600" cy="2692400"/>
          </a:xfrm>
          <a:prstGeom prst="rect">
            <a:avLst/>
          </a:prstGeom>
          <a:noFill/>
          <a:ln w="9525">
            <a:noFill/>
            <a:headEnd/>
            <a:tailEnd/>
          </a:ln>
        </p:spPr>
      </p:pic>
      <p:sp>
        <p:nvSpPr>
          <p:cNvPr id="1" name="TextBox 3"/>
          <p:cNvSpPr txBox="1"/>
          <p:nvPr/>
        </p:nvSpPr>
        <p:spPr>
          <a:xfrm>
            <a:off x="4648200" y="5613400"/>
            <a:ext cx="4038600" cy="508000"/>
          </a:xfrm>
          <a:prstGeom prst="rect">
            <a:avLst/>
          </a:prstGeom>
          <a:noFill/>
        </p:spPr>
        <p:txBody>
          <a:bodyPr/>
          <a:lstStyle/>
          <a:p>
            <a:pPr lvl="0" marL="0" indent="0" algn="ctr">
              <a:buNone/>
            </a:pPr>
            <a:r>
              <a:rPr/>
              <a:t>Symptoms</a:t>
            </a:r>
            <a:r>
              <a:rPr/>
              <a:t> </a:t>
            </a:r>
            <a:r>
              <a:rPr/>
              <a:t>of</a:t>
            </a:r>
            <a:r>
              <a:rPr/>
              <a:t> </a:t>
            </a:r>
            <a:r>
              <a:rPr/>
              <a:t>OFV</a:t>
            </a:r>
            <a:r>
              <a:rPr/>
              <a:t> </a:t>
            </a:r>
            <a:r>
              <a:rPr/>
              <a:t>on</a:t>
            </a:r>
            <a:r>
              <a:rPr/>
              <a:t> </a:t>
            </a:r>
            <a:r>
              <a:rPr i="1"/>
              <a:t>Oncidium</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Distribution</a:t>
            </a:r>
            <a:r>
              <a:rPr/>
              <a:t> </a:t>
            </a:r>
            <a:r>
              <a:rPr/>
              <a:t>of</a:t>
            </a:r>
            <a:r>
              <a:rPr/>
              <a:t> </a:t>
            </a:r>
            <a:r>
              <a:rPr/>
              <a:t>OFV</a:t>
            </a:r>
          </a:p>
        </p:txBody>
      </p:sp>
      <p:sp>
        <p:nvSpPr>
          <p:cNvPr id="3" name="Content Placeholder 2"/>
          <p:cNvSpPr>
            <a:spLocks noGrp="1"/>
          </p:cNvSpPr>
          <p:nvPr>
            <p:ph sz="half" idx="1"/>
          </p:nvPr>
        </p:nvSpPr>
        <p:spPr/>
        <p:txBody>
          <a:bodyPr/>
          <a:lstStyle/>
          <a:p>
            <a:pPr lvl="0" marL="0" indent="0">
              <a:buNone/>
            </a:pPr>
            <a:r>
              <a:rPr/>
              <a:t>content</a:t>
            </a:r>
          </a:p>
        </p:txBody>
      </p:sp>
      <p:sp>
        <p:nvSpPr>
          <p:cNvPr id="4" name="Content Placeholder 3"/>
          <p:cNvSpPr>
            <a:spLocks noGrp="1"/>
          </p:cNvSpPr>
          <p:nvPr>
            <p:ph sz="half" idx="2"/>
          </p:nvPr>
        </p:nvSpPr>
        <p:spPr/>
        <p:txBody>
          <a:bodyPr/>
          <a:lstStyle/>
          <a:p>
            <a:pPr lvl="1"/>
            <a:r>
              <a:rPr/>
              <a:t>First described infecting </a:t>
            </a:r>
            <a:r>
              <a:rPr i="1"/>
              <a:t>Cymbidium</a:t>
            </a:r>
            <a:r>
              <a:rPr/>
              <a:t> orchids in Japan (Doi et al. 1977)</a:t>
            </a:r>
          </a:p>
          <a:p>
            <a:pPr lvl="1"/>
            <a:r>
              <a:rPr/>
              <a:t>OFV and OFV-like rhabdoviruses have been reported worldwide</a:t>
            </a:r>
          </a:p>
          <a:p>
            <a:pPr lvl="1"/>
            <a:r>
              <a:rPr/>
              <a:t>Asia, Africa, North America, South America, Europe and Oceania</a:t>
            </a:r>
          </a:p>
          <a:p>
            <a:pPr lvl="1"/>
            <a:r>
              <a:rPr/>
              <a:t>Prevalence of OFV and its mite vector is thought to be associated with the movement of infected orchids (Dietzgen et al. 2018)</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marL="0" indent="0">
              <a:buNone/>
            </a:pPr>
            <a:r>
              <a:rPr/>
              <a:t>Maps</a:t>
            </a:r>
          </a:p>
        </p:txBody>
      </p:sp>
      <p:sp>
        <p:nvSpPr>
          <p:cNvPr id="3" name="Content Placeholder 2"/>
          <p:cNvSpPr>
            <a:spLocks noGrp="1"/>
          </p:cNvSpPr>
          <p:nvPr>
            <p:ph sz="half" idx="1"/>
          </p:nvPr>
        </p:nvSpPr>
        <p:spPr/>
        <p:txBody>
          <a:bodyPr/>
          <a:lstStyle/>
          <a:p>
            <a:pPr lvl="1"/>
            <a:r>
              <a:rPr/>
              <a:t>Additional samples were taken from other Nolinoidaea, including </a:t>
            </a:r>
            <a:r>
              <a:rPr i="1"/>
              <a:t>Liriope muscari</a:t>
            </a:r>
            <a:r>
              <a:rPr/>
              <a:t>, </a:t>
            </a:r>
            <a:r>
              <a:rPr i="1"/>
              <a:t>Ophiopogon japonicus</a:t>
            </a:r>
            <a:r>
              <a:rPr/>
              <a:t>, </a:t>
            </a:r>
            <a:r>
              <a:rPr i="1"/>
              <a:t>O. intermedius</a:t>
            </a:r>
            <a:r>
              <a:rPr/>
              <a:t> and </a:t>
            </a:r>
            <a:r>
              <a:rPr i="1"/>
              <a:t>Aspidistra elatior</a:t>
            </a:r>
            <a:r>
              <a:rPr/>
              <a:t> Blume (Asparagaceae: Nolinoidaea) in Leon and Alachua counties.</a:t>
            </a:r>
          </a:p>
        </p:txBody>
      </p:sp>
      <p:sp>
        <p:nvSpPr>
          <p:cNvPr id="4" name="Content Placeholder 3"/>
          <p:cNvSpPr>
            <a:spLocks noGrp="1"/>
          </p:cNvSpPr>
          <p:nvPr>
            <p:ph sz="half" idx="2"/>
          </p:nvPr>
        </p:nvSpPr>
        <p:spPr/>
        <p:txBody>
          <a:bodyPr/>
          <a:lstStyle/>
          <a:p>
            <a:pPr lvl="0" marL="0" indent="0">
              <a:buNone/>
            </a:pPr>
            <a:r>
              <a:rPr/>
              <a:t>content</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TotalTime>
  <Words>49</Words>
  <Application>Microsoft Office PowerPoint</Application>
  <PresentationFormat>On-screen Show (4:3)</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Orchid fleck dichorhavirus: a new Brevipalpus transmitted virus fresh from Florida</dc:title>
  <dc:creator>1 University of Florida, Department of Entomology and Nematology, North Florida Research and Education Center, Quincy FL 32351 2 University of Florida, Department of Entomology and Nematology, Tropical Research and Education Center, Homestead FL 33031 3 University of Florida, Department of Environmental Horticulture, North Florida Research and Education Center, Quincy FL 32351 4 University of Florida, Department of Plant Pathology, North Florida Research and Education Center, Quincy FL 32351 5 The Florida Department of Agriculture and Consumer Services, Division of Plant Industry, Section of Plant Pathology, Doyle Conner Building, 1911 SW 34th street, Gainesville, FL 32608 6 United States Department of Agriculture – Agriculture Research Service, Molecular Plant Pathology Laboratory, 10300 Baltimore Ave, Bldg. 4 BARC-West, Beltsville, MD 20705 7 United States Department of Agriculture - Agriculture Research Service, Systematic Entomology Laboratory 10300 Baltimore Ave, Bldg. 5 BARC-West, Beltsville, MD 20705 8 United States Department of Agriculture - Animal and Plant Health Inspection Service, Electron and Confocal Microscopy Unit, Bldg. 12 BARC-West, 10300 Baltimore Ave, Beltsville, MD 20705 9 Plant Pathology Department, University of Florida, Gainesville, FL 32611</dc:creator>
  <cp:keywords/>
  <dcterms:created xsi:type="dcterms:W3CDTF">2021-03-28T03:51:33Z</dcterms:created>
  <dcterms:modified xsi:type="dcterms:W3CDTF">2021-03-28T03:51:33Z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graphy">
    <vt:lpwstr>thesis.bib</vt:lpwstr>
  </property>
  <property fmtid="{D5CDD505-2E9C-101B-9397-08002B2CF9AE}" pid="3" name="csl">
    <vt:lpwstr>j_med_entomol.csl</vt:lpwstr>
  </property>
  <property fmtid="{D5CDD505-2E9C-101B-9397-08002B2CF9AE}" pid="4" name="date">
    <vt:lpwstr>March 29, 2021</vt:lpwstr>
  </property>
  <property fmtid="{D5CDD505-2E9C-101B-9397-08002B2CF9AE}" pid="5" name="output">
    <vt:lpwstr>powerpoint_presentation</vt:lpwstr>
  </property>
  <property fmtid="{D5CDD505-2E9C-101B-9397-08002B2CF9AE}" pid="6" name="subtitle">
    <vt:lpwstr>A. Fife1, D. Carrillo2, G. Knox3, F. Iriarte4, K. Dey5, A. Roy6, R. Ochoa7, G. Bauchan8, M. Paret4,9, X. Martini1*</vt:lpwstr>
  </property>
</Properties>
</file>